
<file path=[Content_Types].xml><?xml version="1.0" encoding="utf-8"?>
<Types xmlns="http://schemas.openxmlformats.org/package/2006/content-types">
  <Default Extension="jpeg" ContentType="image/jpeg"/>
  <Default Extension="nSmwOoGXTWKrT1oZeXESUSe2OaJwzuAB8"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11" r:id="rId1"/>
  </p:sldMasterIdLst>
  <p:notesMasterIdLst>
    <p:notesMasterId r:id="rId24"/>
  </p:notesMasterIdLst>
  <p:sldIdLst>
    <p:sldId id="256" r:id="rId2"/>
    <p:sldId id="279" r:id="rId3"/>
    <p:sldId id="270" r:id="rId4"/>
    <p:sldId id="274" r:id="rId5"/>
    <p:sldId id="258" r:id="rId6"/>
    <p:sldId id="259" r:id="rId7"/>
    <p:sldId id="263" r:id="rId8"/>
    <p:sldId id="264" r:id="rId9"/>
    <p:sldId id="271" r:id="rId10"/>
    <p:sldId id="272" r:id="rId11"/>
    <p:sldId id="261" r:id="rId12"/>
    <p:sldId id="262" r:id="rId13"/>
    <p:sldId id="276" r:id="rId14"/>
    <p:sldId id="275" r:id="rId15"/>
    <p:sldId id="265" r:id="rId16"/>
    <p:sldId id="266" r:id="rId17"/>
    <p:sldId id="268" r:id="rId18"/>
    <p:sldId id="269" r:id="rId19"/>
    <p:sldId id="281" r:id="rId20"/>
    <p:sldId id="273" r:id="rId21"/>
    <p:sldId id="280"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EF0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4FCE65-7E32-4F13-9AF7-AEA0B4772549}" type="datetimeFigureOut">
              <a:rPr lang="en-IN" smtClean="0"/>
              <a:t>25-09-2022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CE442-637F-4B04-92DF-31EC1A4CD73B}" type="slidenum">
              <a:rPr lang="en-IN" smtClean="0"/>
              <a:t>‹#›</a:t>
            </a:fld>
            <a:endParaRPr lang="en-IN"/>
          </a:p>
        </p:txBody>
      </p:sp>
    </p:spTree>
    <p:extLst>
      <p:ext uri="{BB962C8B-B14F-4D97-AF65-F5344CB8AC3E}">
        <p14:creationId xmlns:p14="http://schemas.microsoft.com/office/powerpoint/2010/main" val="2351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8877D1C-63B2-4963-8D6F-8910CFF5739C}" type="datetime1">
              <a:rPr lang="en-US" smtClean="0"/>
              <a:t>9/25/2022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8624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99699-238E-4684-85E4-4F5B23F7D209}"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1417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99699-238E-4684-85E4-4F5B23F7D209}"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146426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99699-238E-4684-85E4-4F5B23F7D209}"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06603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99699-238E-4684-85E4-4F5B23F7D209}"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00998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799699-238E-4684-85E4-4F5B23F7D209}"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18857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799699-238E-4684-85E4-4F5B23F7D209}"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69653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BF3B6A-AFC2-479D-8600-1B7AF1B6DB5C}"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047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EF9F15-C08B-4F13-8271-F140EB637428}"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19895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2133A5-6DFA-4E0D-BED6-8C04EA6F836C}"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1567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EEBAB1-7BDB-4556-AFAA-2F1ECF0E7A33}"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677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F1C4FE-1F31-4BEA-8FB2-C52AE563225C}"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067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C7F2D6-8BEB-4A64-ADC2-9C2E89429851}" type="datetime1">
              <a:rPr lang="en-US" smtClean="0"/>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466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9A90B-836F-4A71-8CB1-78183EDB12CB}"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446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5A75E8-7750-4EAE-AB76-154407D24648}" type="datetime1">
              <a:rPr lang="en-US" smtClean="0"/>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668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979260-29B5-468C-8250-9B4DA6B26B09}"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316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603B6-A63F-4045-9A87-A029A4EA1713}"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0709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799699-238E-4684-85E4-4F5B23F7D209}" type="datetime1">
              <a:rPr lang="en-US" smtClean="0"/>
              <a:t>9/25/2022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1507466"/>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researchgate.net/" TargetMode="External"/><Relationship Id="rId2" Type="http://schemas.openxmlformats.org/officeDocument/2006/relationships/hyperlink" Target="http://www.instructables.com/" TargetMode="External"/><Relationship Id="rId1" Type="http://schemas.openxmlformats.org/officeDocument/2006/relationships/slideLayout" Target="../slideLayouts/slideLayout2.xml"/><Relationship Id="rId4" Type="http://schemas.openxmlformats.org/officeDocument/2006/relationships/hyperlink" Target="https://makezine.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eviantart.com/bloc97/art/Balloons-Wallpaper-v2-805947332" TargetMode="External"/><Relationship Id="rId2" Type="http://schemas.openxmlformats.org/officeDocument/2006/relationships/image" Target="../media/image17.nSmwOoGXTWKrT1oZeXESUSe2OaJwzuAB8"/><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9D20-0DA3-4347-2ECB-EC8B67DDAB4A}"/>
              </a:ext>
            </a:extLst>
          </p:cNvPr>
          <p:cNvSpPr>
            <a:spLocks noGrp="1"/>
          </p:cNvSpPr>
          <p:nvPr>
            <p:ph type="ctrTitle"/>
          </p:nvPr>
        </p:nvSpPr>
        <p:spPr/>
        <p:txBody>
          <a:bodyPr/>
          <a:lstStyle/>
          <a:p>
            <a:r>
              <a:rPr lang="en-IN" dirty="0">
                <a:solidFill>
                  <a:schemeClr val="bg1">
                    <a:lumMod val="95000"/>
                    <a:lumOff val="5000"/>
                  </a:schemeClr>
                </a:solidFill>
                <a:latin typeface="Algerian" panose="04020705040A02060702" pitchFamily="82" charset="0"/>
              </a:rPr>
              <a:t>Rain detection   alarm circuit using </a:t>
            </a:r>
            <a:r>
              <a:rPr lang="en-IN" dirty="0" err="1">
                <a:solidFill>
                  <a:schemeClr val="bg1">
                    <a:lumMod val="95000"/>
                    <a:lumOff val="5000"/>
                  </a:schemeClr>
                </a:solidFill>
                <a:latin typeface="Algerian" panose="04020705040A02060702" pitchFamily="82" charset="0"/>
              </a:rPr>
              <a:t>arduino</a:t>
            </a:r>
            <a:endParaRPr lang="en-IN" dirty="0">
              <a:solidFill>
                <a:schemeClr val="bg1">
                  <a:lumMod val="95000"/>
                  <a:lumOff val="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1762DA9F-5886-AFC6-5B2B-0ED60AAC58B3}"/>
              </a:ext>
            </a:extLst>
          </p:cNvPr>
          <p:cNvSpPr>
            <a:spLocks noGrp="1"/>
          </p:cNvSpPr>
          <p:nvPr>
            <p:ph type="subTitle" idx="1"/>
          </p:nvPr>
        </p:nvSpPr>
        <p:spPr/>
        <p:txBody>
          <a:bodyPr>
            <a:normAutofit/>
          </a:bodyPr>
          <a:lstStyle/>
          <a:p>
            <a:pPr algn="r"/>
            <a:r>
              <a:rPr lang="en-IN" sz="2800" dirty="0">
                <a:solidFill>
                  <a:srgbClr val="00FF00"/>
                </a:solidFill>
                <a:latin typeface="Berlin Sans FB Demi" panose="020E0802020502020306" pitchFamily="34" charset="0"/>
              </a:rPr>
              <a:t>IOT Sensors and devices</a:t>
            </a:r>
          </a:p>
        </p:txBody>
      </p:sp>
    </p:spTree>
    <p:extLst>
      <p:ext uri="{BB962C8B-B14F-4D97-AF65-F5344CB8AC3E}">
        <p14:creationId xmlns:p14="http://schemas.microsoft.com/office/powerpoint/2010/main" val="10528134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4E5A-C111-46A7-45B2-436BCC40D81E}"/>
              </a:ext>
            </a:extLst>
          </p:cNvPr>
          <p:cNvSpPr>
            <a:spLocks noGrp="1"/>
          </p:cNvSpPr>
          <p:nvPr>
            <p:ph type="title"/>
          </p:nvPr>
        </p:nvSpPr>
        <p:spPr/>
        <p:txBody>
          <a:bodyPr/>
          <a:lstStyle/>
          <a:p>
            <a:r>
              <a:rPr lang="en-IN" dirty="0">
                <a:solidFill>
                  <a:schemeClr val="accent5">
                    <a:lumMod val="50000"/>
                  </a:schemeClr>
                </a:solidFill>
                <a:latin typeface="Algerian" panose="04020705040A02060702" pitchFamily="82" charset="0"/>
              </a:rPr>
              <a:t>Components Required</a:t>
            </a:r>
            <a:endParaRPr lang="en-IN" dirty="0"/>
          </a:p>
        </p:txBody>
      </p:sp>
      <p:pic>
        <p:nvPicPr>
          <p:cNvPr id="5122" name="Picture 2" descr="9V BATTERY - TEKPARTS">
            <a:extLst>
              <a:ext uri="{FF2B5EF4-FFF2-40B4-BE49-F238E27FC236}">
                <a16:creationId xmlns:a16="http://schemas.microsoft.com/office/drawing/2014/main" id="{561E8AF5-D2E0-EABA-2DD1-3578D532C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01" y="290182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9v battery clip connector pack of 10 : Amazon.in: Industrial &amp; Scientific">
            <a:extLst>
              <a:ext uri="{FF2B5EF4-FFF2-40B4-BE49-F238E27FC236}">
                <a16:creationId xmlns:a16="http://schemas.microsoft.com/office/drawing/2014/main" id="{B8634507-905C-0764-73EC-7EA714E8B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057" y="326104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oftware | Arduino">
            <a:extLst>
              <a:ext uri="{FF2B5EF4-FFF2-40B4-BE49-F238E27FC236}">
                <a16:creationId xmlns:a16="http://schemas.microsoft.com/office/drawing/2014/main" id="{F4782536-D8E2-92A4-BFA5-1DD23CDD8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488" y="3261049"/>
            <a:ext cx="2952750" cy="1552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DA21FF-0B4C-7F92-07CE-FADB3E61B011}"/>
              </a:ext>
            </a:extLst>
          </p:cNvPr>
          <p:cNvSpPr txBox="1"/>
          <p:nvPr/>
        </p:nvSpPr>
        <p:spPr>
          <a:xfrm>
            <a:off x="807000" y="5673013"/>
            <a:ext cx="2143125"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Battery 9v</a:t>
            </a:r>
          </a:p>
          <a:p>
            <a:endParaRPr lang="en-IN" dirty="0"/>
          </a:p>
        </p:txBody>
      </p:sp>
      <p:sp>
        <p:nvSpPr>
          <p:cNvPr id="6" name="TextBox 5">
            <a:extLst>
              <a:ext uri="{FF2B5EF4-FFF2-40B4-BE49-F238E27FC236}">
                <a16:creationId xmlns:a16="http://schemas.microsoft.com/office/drawing/2014/main" id="{2D684DA8-FAF7-869C-33A4-0092E2A4A1B7}"/>
              </a:ext>
            </a:extLst>
          </p:cNvPr>
          <p:cNvSpPr txBox="1"/>
          <p:nvPr/>
        </p:nvSpPr>
        <p:spPr>
          <a:xfrm>
            <a:off x="4100513" y="5585816"/>
            <a:ext cx="2857500"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Battery clip</a:t>
            </a:r>
          </a:p>
          <a:p>
            <a:endParaRPr lang="en-IN" dirty="0"/>
          </a:p>
        </p:txBody>
      </p:sp>
      <p:sp>
        <p:nvSpPr>
          <p:cNvPr id="7" name="TextBox 6">
            <a:extLst>
              <a:ext uri="{FF2B5EF4-FFF2-40B4-BE49-F238E27FC236}">
                <a16:creationId xmlns:a16="http://schemas.microsoft.com/office/drawing/2014/main" id="{143E8F8A-3604-FC0A-C835-EB6081F042B6}"/>
              </a:ext>
            </a:extLst>
          </p:cNvPr>
          <p:cNvSpPr txBox="1"/>
          <p:nvPr/>
        </p:nvSpPr>
        <p:spPr>
          <a:xfrm>
            <a:off x="8091488" y="5439745"/>
            <a:ext cx="2952750"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Arduino IDE</a:t>
            </a:r>
            <a:endParaRPr lang="en-IN" dirty="0">
              <a:solidFill>
                <a:schemeClr val="bg1">
                  <a:lumMod val="95000"/>
                  <a:lumOff val="5000"/>
                </a:schemeClr>
              </a:solidFill>
              <a:latin typeface="Book Antiqua" panose="02040602050305030304" pitchFamily="18" charset="0"/>
            </a:endParaRPr>
          </a:p>
          <a:p>
            <a:endParaRPr lang="en-IN" dirty="0"/>
          </a:p>
        </p:txBody>
      </p:sp>
    </p:spTree>
    <p:extLst>
      <p:ext uri="{BB962C8B-B14F-4D97-AF65-F5344CB8AC3E}">
        <p14:creationId xmlns:p14="http://schemas.microsoft.com/office/powerpoint/2010/main" val="19427654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1299-105E-E95A-CBFD-5C17B55E6D11}"/>
              </a:ext>
            </a:extLst>
          </p:cNvPr>
          <p:cNvSpPr>
            <a:spLocks noGrp="1"/>
          </p:cNvSpPr>
          <p:nvPr>
            <p:ph type="title"/>
          </p:nvPr>
        </p:nvSpPr>
        <p:spPr/>
        <p:txBody>
          <a:bodyPr/>
          <a:lstStyle/>
          <a:p>
            <a:r>
              <a:rPr lang="en-IN" dirty="0">
                <a:solidFill>
                  <a:srgbClr val="FF0000"/>
                </a:solidFill>
                <a:latin typeface="Algerian" panose="04020705040A02060702" pitchFamily="82" charset="0"/>
              </a:rPr>
              <a:t>Block Diagram</a:t>
            </a:r>
          </a:p>
        </p:txBody>
      </p:sp>
      <p:pic>
        <p:nvPicPr>
          <p:cNvPr id="5" name="Content Placeholder 4">
            <a:extLst>
              <a:ext uri="{FF2B5EF4-FFF2-40B4-BE49-F238E27FC236}">
                <a16:creationId xmlns:a16="http://schemas.microsoft.com/office/drawing/2014/main" id="{7C23F48E-2892-24D0-5A21-7133106AEC39}"/>
              </a:ext>
            </a:extLst>
          </p:cNvPr>
          <p:cNvPicPr>
            <a:picLocks noGrp="1" noChangeAspect="1"/>
          </p:cNvPicPr>
          <p:nvPr>
            <p:ph idx="1"/>
          </p:nvPr>
        </p:nvPicPr>
        <p:blipFill rotWithShape="1">
          <a:blip r:embed="rId2"/>
          <a:srcRect b="11965"/>
          <a:stretch/>
        </p:blipFill>
        <p:spPr>
          <a:xfrm>
            <a:off x="680321" y="2430106"/>
            <a:ext cx="8259302" cy="3849396"/>
          </a:xfrm>
          <a:ln>
            <a:solidFill>
              <a:schemeClr val="tx1"/>
            </a:solidFill>
          </a:ln>
        </p:spPr>
      </p:pic>
      <p:sp>
        <p:nvSpPr>
          <p:cNvPr id="7" name="Rectangle 6">
            <a:extLst>
              <a:ext uri="{FF2B5EF4-FFF2-40B4-BE49-F238E27FC236}">
                <a16:creationId xmlns:a16="http://schemas.microsoft.com/office/drawing/2014/main" id="{DBE77B64-FCAF-B562-5D01-4AF780E14D95}"/>
              </a:ext>
            </a:extLst>
          </p:cNvPr>
          <p:cNvSpPr/>
          <p:nvPr/>
        </p:nvSpPr>
        <p:spPr>
          <a:xfrm>
            <a:off x="680321" y="5784980"/>
            <a:ext cx="2902634" cy="4945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tx1"/>
                </a:solidFill>
              </a:ln>
            </a:endParaRPr>
          </a:p>
        </p:txBody>
      </p:sp>
    </p:spTree>
    <p:extLst>
      <p:ext uri="{BB962C8B-B14F-4D97-AF65-F5344CB8AC3E}">
        <p14:creationId xmlns:p14="http://schemas.microsoft.com/office/powerpoint/2010/main" val="4274352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BA23-BBF0-2A53-86B5-1785FB8890C7}"/>
              </a:ext>
            </a:extLst>
          </p:cNvPr>
          <p:cNvSpPr>
            <a:spLocks noGrp="1"/>
          </p:cNvSpPr>
          <p:nvPr>
            <p:ph type="title"/>
          </p:nvPr>
        </p:nvSpPr>
        <p:spPr/>
        <p:txBody>
          <a:bodyPr/>
          <a:lstStyle/>
          <a:p>
            <a:r>
              <a:rPr lang="en-IN" dirty="0">
                <a:solidFill>
                  <a:srgbClr val="FF0000"/>
                </a:solidFill>
                <a:latin typeface="Algerian" panose="04020705040A02060702" pitchFamily="82" charset="0"/>
              </a:rPr>
              <a:t>Circuit diagram</a:t>
            </a:r>
          </a:p>
        </p:txBody>
      </p:sp>
      <p:pic>
        <p:nvPicPr>
          <p:cNvPr id="5" name="Content Placeholder 4">
            <a:extLst>
              <a:ext uri="{FF2B5EF4-FFF2-40B4-BE49-F238E27FC236}">
                <a16:creationId xmlns:a16="http://schemas.microsoft.com/office/drawing/2014/main" id="{397BA734-61EF-3EDE-82EE-30C78FFD4909}"/>
              </a:ext>
            </a:extLst>
          </p:cNvPr>
          <p:cNvPicPr>
            <a:picLocks noGrp="1" noChangeAspect="1"/>
          </p:cNvPicPr>
          <p:nvPr>
            <p:ph idx="1"/>
          </p:nvPr>
        </p:nvPicPr>
        <p:blipFill rotWithShape="1">
          <a:blip r:embed="rId2"/>
          <a:srcRect l="14854" t="14923" b="4704"/>
          <a:stretch/>
        </p:blipFill>
        <p:spPr>
          <a:xfrm>
            <a:off x="680321" y="2486845"/>
            <a:ext cx="7940351" cy="3981821"/>
          </a:xfrm>
        </p:spPr>
      </p:pic>
    </p:spTree>
    <p:extLst>
      <p:ext uri="{BB962C8B-B14F-4D97-AF65-F5344CB8AC3E}">
        <p14:creationId xmlns:p14="http://schemas.microsoft.com/office/powerpoint/2010/main" val="3847394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0A64-7F41-14EA-2AAC-6ED6AE58F3BB}"/>
              </a:ext>
            </a:extLst>
          </p:cNvPr>
          <p:cNvSpPr>
            <a:spLocks noGrp="1"/>
          </p:cNvSpPr>
          <p:nvPr>
            <p:ph type="title"/>
          </p:nvPr>
        </p:nvSpPr>
        <p:spPr/>
        <p:txBody>
          <a:bodyPr/>
          <a:lstStyle/>
          <a:p>
            <a:r>
              <a:rPr lang="en-IN" dirty="0">
                <a:solidFill>
                  <a:srgbClr val="FFFF00"/>
                </a:solidFill>
                <a:latin typeface="Algerian" panose="04020705040A02060702" pitchFamily="82" charset="0"/>
              </a:rPr>
              <a:t>methodology</a:t>
            </a:r>
            <a:endParaRPr lang="en-IN" dirty="0"/>
          </a:p>
        </p:txBody>
      </p:sp>
      <p:sp>
        <p:nvSpPr>
          <p:cNvPr id="3" name="Content Placeholder 2">
            <a:extLst>
              <a:ext uri="{FF2B5EF4-FFF2-40B4-BE49-F238E27FC236}">
                <a16:creationId xmlns:a16="http://schemas.microsoft.com/office/drawing/2014/main" id="{90E6CA0D-FFDC-D5E3-D008-83B7BF419CAC}"/>
              </a:ext>
            </a:extLst>
          </p:cNvPr>
          <p:cNvSpPr>
            <a:spLocks noGrp="1"/>
          </p:cNvSpPr>
          <p:nvPr>
            <p:ph idx="1"/>
          </p:nvPr>
        </p:nvSpPr>
        <p:spPr/>
        <p:txBody>
          <a:bodyPr>
            <a:normAutofit/>
          </a:bodyPr>
          <a:lstStyle/>
          <a:p>
            <a:r>
              <a:rPr lang="en-US" sz="1600" dirty="0">
                <a:latin typeface="Book Antiqua" panose="02040602050305030304" pitchFamily="18" charset="0"/>
              </a:rPr>
              <a:t>The rain sensor mainly works on the principle of rain Working of the rain sensor module is simple to understand.</a:t>
            </a:r>
          </a:p>
          <a:p>
            <a:r>
              <a:rPr lang="en-US" sz="1600" dirty="0">
                <a:latin typeface="Book Antiqua" panose="02040602050305030304" pitchFamily="18" charset="0"/>
              </a:rPr>
              <a:t> During a sunny day, due to the dryness on the rain board module, it offers high resistance to the supply voltage.</a:t>
            </a:r>
          </a:p>
          <a:p>
            <a:r>
              <a:rPr lang="en-US" sz="1600" dirty="0">
                <a:latin typeface="Book Antiqua" panose="02040602050305030304" pitchFamily="18" charset="0"/>
              </a:rPr>
              <a:t> This voltage appears on the output pin of the rain board module as 5V. This 5V is read as 1023 if read by an analog pin of the Arduino.</a:t>
            </a:r>
          </a:p>
          <a:p>
            <a:r>
              <a:rPr lang="en-US" sz="1600" dirty="0">
                <a:latin typeface="Book Antiqua" panose="02040602050305030304" pitchFamily="18" charset="0"/>
              </a:rPr>
              <a:t> During rain, the rainwater causes an increase in the wetness on the rain board, which in turn results in the decrease in the resistance offered for the supply.</a:t>
            </a:r>
          </a:p>
          <a:p>
            <a:r>
              <a:rPr lang="en-US" sz="1600" dirty="0">
                <a:latin typeface="Book Antiqua" panose="02040602050305030304" pitchFamily="18" charset="0"/>
              </a:rPr>
              <a:t> As the resistance decreases gradually, the output voltage starts to decrease. Make connections according to the above circuit diagram. </a:t>
            </a:r>
            <a:endParaRPr lang="en-IN" sz="1600" dirty="0">
              <a:latin typeface="Book Antiqua" panose="02040602050305030304" pitchFamily="18" charset="0"/>
            </a:endParaRPr>
          </a:p>
        </p:txBody>
      </p:sp>
    </p:spTree>
    <p:extLst>
      <p:ext uri="{BB962C8B-B14F-4D97-AF65-F5344CB8AC3E}">
        <p14:creationId xmlns:p14="http://schemas.microsoft.com/office/powerpoint/2010/main" val="683958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7338-2B1D-9090-B551-EE167055D294}"/>
              </a:ext>
            </a:extLst>
          </p:cNvPr>
          <p:cNvSpPr>
            <a:spLocks noGrp="1"/>
          </p:cNvSpPr>
          <p:nvPr>
            <p:ph type="title"/>
          </p:nvPr>
        </p:nvSpPr>
        <p:spPr/>
        <p:txBody>
          <a:bodyPr/>
          <a:lstStyle/>
          <a:p>
            <a:r>
              <a:rPr lang="en-IN" dirty="0">
                <a:solidFill>
                  <a:srgbClr val="FFFF00"/>
                </a:solidFill>
                <a:latin typeface="Algerian" panose="04020705040A02060702" pitchFamily="82" charset="0"/>
              </a:rPr>
              <a:t>methodology</a:t>
            </a:r>
          </a:p>
        </p:txBody>
      </p:sp>
      <p:sp>
        <p:nvSpPr>
          <p:cNvPr id="3" name="Content Placeholder 2">
            <a:extLst>
              <a:ext uri="{FF2B5EF4-FFF2-40B4-BE49-F238E27FC236}">
                <a16:creationId xmlns:a16="http://schemas.microsoft.com/office/drawing/2014/main" id="{85BFF4D3-0D14-5160-AED3-63EF74496B72}"/>
              </a:ext>
            </a:extLst>
          </p:cNvPr>
          <p:cNvSpPr>
            <a:spLocks noGrp="1"/>
          </p:cNvSpPr>
          <p:nvPr>
            <p:ph idx="1"/>
          </p:nvPr>
        </p:nvSpPr>
        <p:spPr/>
        <p:txBody>
          <a:bodyPr>
            <a:normAutofit/>
          </a:bodyPr>
          <a:lstStyle/>
          <a:p>
            <a:r>
              <a:rPr lang="en-US" sz="1600" dirty="0">
                <a:latin typeface="Book Antiqua" panose="02040602050305030304" pitchFamily="18" charset="0"/>
              </a:rPr>
              <a:t>When the rain board is fully wet, and the resistance offered by it is minimum, the output voltage will be as low as possible (approx. 0). </a:t>
            </a:r>
          </a:p>
          <a:p>
            <a:r>
              <a:rPr lang="en-US" sz="1600" dirty="0">
                <a:latin typeface="Book Antiqua" panose="02040602050305030304" pitchFamily="18" charset="0"/>
              </a:rPr>
              <a:t>This 0V is read as 0 value if read by an analog pin of the Arduino. If the rain board module is partially wet, the output of this rain board module will be with respect to the resistance it offers.</a:t>
            </a:r>
          </a:p>
          <a:p>
            <a:r>
              <a:rPr lang="en-US" sz="1600" dirty="0">
                <a:latin typeface="Book Antiqua" panose="02040602050305030304" pitchFamily="18" charset="0"/>
              </a:rPr>
              <a:t> This system works in such a way that, when there is rain, the rainwater acts as a trigger, which switches on the buzzer. In the Rain Drop Sensor Arduino Code, we defined that pins 5, and A0 are buzzer and rainfall.</a:t>
            </a:r>
            <a:endParaRPr lang="en-IN" sz="1600" dirty="0">
              <a:latin typeface="Book Antiqua" panose="02040602050305030304" pitchFamily="18" charset="0"/>
            </a:endParaRPr>
          </a:p>
        </p:txBody>
      </p:sp>
    </p:spTree>
    <p:extLst>
      <p:ext uri="{BB962C8B-B14F-4D97-AF65-F5344CB8AC3E}">
        <p14:creationId xmlns:p14="http://schemas.microsoft.com/office/powerpoint/2010/main" val="3177757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BFAC-1B91-1B0B-C19C-7AB617BA979C}"/>
              </a:ext>
            </a:extLst>
          </p:cNvPr>
          <p:cNvSpPr>
            <a:spLocks noGrp="1"/>
          </p:cNvSpPr>
          <p:nvPr>
            <p:ph type="title"/>
          </p:nvPr>
        </p:nvSpPr>
        <p:spPr/>
        <p:txBody>
          <a:bodyPr/>
          <a:lstStyle/>
          <a:p>
            <a:r>
              <a:rPr lang="en-IN" dirty="0">
                <a:solidFill>
                  <a:schemeClr val="accent4"/>
                </a:solidFill>
                <a:latin typeface="Algerian" panose="04020705040A02060702" pitchFamily="82" charset="0"/>
              </a:rPr>
              <a:t>Arduino ide program</a:t>
            </a:r>
          </a:p>
        </p:txBody>
      </p:sp>
      <p:sp>
        <p:nvSpPr>
          <p:cNvPr id="3" name="Content Placeholder 2">
            <a:extLst>
              <a:ext uri="{FF2B5EF4-FFF2-40B4-BE49-F238E27FC236}">
                <a16:creationId xmlns:a16="http://schemas.microsoft.com/office/drawing/2014/main" id="{67963AE4-2C13-CD9A-4ED6-F5E6E3ECE00C}"/>
              </a:ext>
            </a:extLst>
          </p:cNvPr>
          <p:cNvSpPr>
            <a:spLocks noGrp="1"/>
          </p:cNvSpPr>
          <p:nvPr>
            <p:ph idx="1"/>
          </p:nvPr>
        </p:nvSpPr>
        <p:spPr>
          <a:xfrm>
            <a:off x="680321" y="2327542"/>
            <a:ext cx="9771668" cy="4110580"/>
          </a:xfrm>
        </p:spPr>
        <p:txBody>
          <a:bodyPr>
            <a:normAutofit lnSpcReduction="10000"/>
          </a:bodyPr>
          <a:lstStyle/>
          <a:p>
            <a:r>
              <a:rPr lang="en-IN" sz="1600" dirty="0">
                <a:latin typeface="Book Antiqua" panose="02040602050305030304" pitchFamily="18" charset="0"/>
                <a:cs typeface="Times New Roman" panose="02020603050405020304" pitchFamily="18" charset="0"/>
              </a:rPr>
              <a:t>#include &lt;</a:t>
            </a:r>
            <a:r>
              <a:rPr lang="en-IN" sz="1600" dirty="0" err="1">
                <a:latin typeface="Book Antiqua" panose="02040602050305030304" pitchFamily="18" charset="0"/>
                <a:cs typeface="Times New Roman" panose="02020603050405020304" pitchFamily="18" charset="0"/>
              </a:rPr>
              <a:t>LiquidCrystal.h</a:t>
            </a:r>
            <a:r>
              <a:rPr lang="en-IN" sz="1600" dirty="0">
                <a:latin typeface="Book Antiqua" panose="02040602050305030304" pitchFamily="18" charset="0"/>
                <a:cs typeface="Times New Roman" panose="02020603050405020304" pitchFamily="18" charset="0"/>
              </a:rPr>
              <a:t>&gt; </a:t>
            </a:r>
          </a:p>
          <a:p>
            <a:r>
              <a:rPr lang="en-IN" sz="1600" dirty="0" err="1">
                <a:latin typeface="Book Antiqua" panose="02040602050305030304" pitchFamily="18" charset="0"/>
                <a:cs typeface="Times New Roman" panose="02020603050405020304" pitchFamily="18" charset="0"/>
              </a:rPr>
              <a:t>LiquidCrystal</a:t>
            </a:r>
            <a:r>
              <a:rPr lang="en-IN" sz="1600" dirty="0">
                <a:latin typeface="Book Antiqua" panose="02040602050305030304" pitchFamily="18" charset="0"/>
                <a:cs typeface="Times New Roman" panose="02020603050405020304" pitchFamily="18" charset="0"/>
              </a:rPr>
              <a:t> lcd(2, 3, 4, 5, 6, 7); </a:t>
            </a:r>
          </a:p>
          <a:p>
            <a:r>
              <a:rPr lang="en-IN" sz="1600" dirty="0">
                <a:latin typeface="Book Antiqua" panose="02040602050305030304" pitchFamily="18" charset="0"/>
                <a:cs typeface="Times New Roman" panose="02020603050405020304" pitchFamily="18" charset="0"/>
              </a:rPr>
              <a:t>#define </a:t>
            </a:r>
            <a:r>
              <a:rPr lang="en-IN" sz="1600" dirty="0" err="1">
                <a:latin typeface="Book Antiqua" panose="02040602050305030304" pitchFamily="18" charset="0"/>
                <a:cs typeface="Times New Roman" panose="02020603050405020304" pitchFamily="18" charset="0"/>
              </a:rPr>
              <a:t>sensor_pin</a:t>
            </a:r>
            <a:r>
              <a:rPr lang="en-IN" sz="1600" dirty="0">
                <a:latin typeface="Book Antiqua" panose="02040602050305030304" pitchFamily="18" charset="0"/>
                <a:cs typeface="Times New Roman" panose="02020603050405020304" pitchFamily="18" charset="0"/>
              </a:rPr>
              <a:t> A0 </a:t>
            </a:r>
          </a:p>
          <a:p>
            <a:r>
              <a:rPr lang="en-IN" sz="1600" dirty="0">
                <a:latin typeface="Book Antiqua" panose="02040602050305030304" pitchFamily="18" charset="0"/>
                <a:cs typeface="Times New Roman" panose="02020603050405020304" pitchFamily="18" charset="0"/>
              </a:rPr>
              <a:t>int </a:t>
            </a:r>
            <a:r>
              <a:rPr lang="en-IN" sz="1600" dirty="0" err="1">
                <a:latin typeface="Book Antiqua" panose="02040602050305030304" pitchFamily="18" charset="0"/>
                <a:cs typeface="Times New Roman" panose="02020603050405020304" pitchFamily="18" charset="0"/>
              </a:rPr>
              <a:t>adc_value</a:t>
            </a:r>
            <a:r>
              <a:rPr lang="en-IN" sz="1600" dirty="0">
                <a:latin typeface="Book Antiqua" panose="02040602050305030304" pitchFamily="18" charset="0"/>
                <a:cs typeface="Times New Roman" panose="02020603050405020304" pitchFamily="18" charset="0"/>
              </a:rPr>
              <a:t>;</a:t>
            </a:r>
          </a:p>
          <a:p>
            <a:r>
              <a:rPr lang="en-IN" sz="1600" dirty="0">
                <a:latin typeface="Book Antiqua" panose="02040602050305030304" pitchFamily="18" charset="0"/>
                <a:cs typeface="Times New Roman" panose="02020603050405020304" pitchFamily="18" charset="0"/>
              </a:rPr>
              <a:t>int </a:t>
            </a:r>
            <a:r>
              <a:rPr lang="en-IN" sz="1600" dirty="0" err="1">
                <a:latin typeface="Book Antiqua" panose="02040602050305030304" pitchFamily="18" charset="0"/>
                <a:cs typeface="Times New Roman" panose="02020603050405020304" pitchFamily="18" charset="0"/>
              </a:rPr>
              <a:t>percent_value</a:t>
            </a:r>
            <a:r>
              <a:rPr lang="en-IN" sz="1600" dirty="0">
                <a:latin typeface="Book Antiqua" panose="02040602050305030304" pitchFamily="18" charset="0"/>
                <a:cs typeface="Times New Roman" panose="02020603050405020304" pitchFamily="18" charset="0"/>
              </a:rPr>
              <a:t>;</a:t>
            </a:r>
          </a:p>
          <a:p>
            <a:r>
              <a:rPr lang="en-IN" sz="1600" dirty="0">
                <a:latin typeface="Book Antiqua" panose="02040602050305030304" pitchFamily="18" charset="0"/>
                <a:cs typeface="Times New Roman" panose="02020603050405020304" pitchFamily="18" charset="0"/>
              </a:rPr>
              <a:t>#define </a:t>
            </a:r>
            <a:r>
              <a:rPr lang="en-IN" sz="1600" dirty="0" err="1">
                <a:latin typeface="Book Antiqua" panose="02040602050305030304" pitchFamily="18" charset="0"/>
                <a:cs typeface="Times New Roman" panose="02020603050405020304" pitchFamily="18" charset="0"/>
              </a:rPr>
              <a:t>bt_silent</a:t>
            </a:r>
            <a:r>
              <a:rPr lang="en-IN" sz="1600" dirty="0">
                <a:latin typeface="Book Antiqua" panose="02040602050305030304" pitchFamily="18" charset="0"/>
                <a:cs typeface="Times New Roman" panose="02020603050405020304" pitchFamily="18" charset="0"/>
              </a:rPr>
              <a:t>  A5</a:t>
            </a:r>
          </a:p>
          <a:p>
            <a:r>
              <a:rPr lang="en-IN" sz="1600" dirty="0">
                <a:latin typeface="Book Antiqua" panose="02040602050305030304" pitchFamily="18" charset="0"/>
                <a:cs typeface="Times New Roman" panose="02020603050405020304" pitchFamily="18" charset="0"/>
              </a:rPr>
              <a:t>int silent=0;</a:t>
            </a:r>
          </a:p>
          <a:p>
            <a:r>
              <a:rPr lang="en-IN" sz="1600" dirty="0">
                <a:latin typeface="Book Antiqua" panose="02040602050305030304" pitchFamily="18" charset="0"/>
                <a:cs typeface="Times New Roman" panose="02020603050405020304" pitchFamily="18" charset="0"/>
              </a:rPr>
              <a:t>#define </a:t>
            </a:r>
            <a:r>
              <a:rPr lang="en-IN" sz="1600" dirty="0" err="1">
                <a:latin typeface="Book Antiqua" panose="02040602050305030304" pitchFamily="18" charset="0"/>
                <a:cs typeface="Times New Roman" panose="02020603050405020304" pitchFamily="18" charset="0"/>
              </a:rPr>
              <a:t>G_led</a:t>
            </a:r>
            <a:r>
              <a:rPr lang="en-IN" sz="1600" dirty="0">
                <a:latin typeface="Book Antiqua" panose="02040602050305030304" pitchFamily="18" charset="0"/>
                <a:cs typeface="Times New Roman" panose="02020603050405020304" pitchFamily="18" charset="0"/>
              </a:rPr>
              <a:t> 8 </a:t>
            </a:r>
          </a:p>
          <a:p>
            <a:r>
              <a:rPr lang="en-IN" sz="1600" dirty="0">
                <a:latin typeface="Book Antiqua" panose="02040602050305030304" pitchFamily="18" charset="0"/>
                <a:cs typeface="Times New Roman" panose="02020603050405020304" pitchFamily="18" charset="0"/>
              </a:rPr>
              <a:t>#define </a:t>
            </a:r>
            <a:r>
              <a:rPr lang="en-IN" sz="1600" dirty="0" err="1">
                <a:latin typeface="Book Antiqua" panose="02040602050305030304" pitchFamily="18" charset="0"/>
                <a:cs typeface="Times New Roman" panose="02020603050405020304" pitchFamily="18" charset="0"/>
              </a:rPr>
              <a:t>R_led</a:t>
            </a:r>
            <a:r>
              <a:rPr lang="en-IN" sz="1600" dirty="0">
                <a:latin typeface="Book Antiqua" panose="02040602050305030304" pitchFamily="18" charset="0"/>
                <a:cs typeface="Times New Roman" panose="02020603050405020304" pitchFamily="18" charset="0"/>
              </a:rPr>
              <a:t> 9 </a:t>
            </a:r>
          </a:p>
          <a:p>
            <a:r>
              <a:rPr lang="en-IN" sz="1600" dirty="0">
                <a:latin typeface="Book Antiqua" panose="02040602050305030304" pitchFamily="18" charset="0"/>
                <a:cs typeface="Times New Roman" panose="02020603050405020304" pitchFamily="18" charset="0"/>
              </a:rPr>
              <a:t>#define buzzer 13</a:t>
            </a:r>
          </a:p>
          <a:p>
            <a:endParaRPr lang="en-IN" dirty="0">
              <a:latin typeface="Book Antiqua" panose="02040602050305030304" pitchFamily="18" charset="0"/>
            </a:endParaRPr>
          </a:p>
        </p:txBody>
      </p:sp>
    </p:spTree>
    <p:extLst>
      <p:ext uri="{BB962C8B-B14F-4D97-AF65-F5344CB8AC3E}">
        <p14:creationId xmlns:p14="http://schemas.microsoft.com/office/powerpoint/2010/main" val="22833224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797C1-4914-A536-78B9-08F5C275E33B}"/>
              </a:ext>
            </a:extLst>
          </p:cNvPr>
          <p:cNvSpPr>
            <a:spLocks noGrp="1"/>
          </p:cNvSpPr>
          <p:nvPr>
            <p:ph type="title"/>
          </p:nvPr>
        </p:nvSpPr>
        <p:spPr>
          <a:xfrm>
            <a:off x="684213" y="217301"/>
            <a:ext cx="9905998" cy="1478570"/>
          </a:xfrm>
        </p:spPr>
        <p:txBody>
          <a:bodyPr/>
          <a:lstStyle/>
          <a:p>
            <a:r>
              <a:rPr lang="en-IN" dirty="0">
                <a:solidFill>
                  <a:schemeClr val="accent4"/>
                </a:solidFill>
                <a:latin typeface="Algerian" panose="04020705040A02060702" pitchFamily="82" charset="0"/>
              </a:rPr>
              <a:t>Arduino ide program</a:t>
            </a:r>
            <a:endParaRPr lang="en-IN" dirty="0"/>
          </a:p>
        </p:txBody>
      </p:sp>
      <p:sp>
        <p:nvSpPr>
          <p:cNvPr id="3" name="Content Placeholder 2">
            <a:extLst>
              <a:ext uri="{FF2B5EF4-FFF2-40B4-BE49-F238E27FC236}">
                <a16:creationId xmlns:a16="http://schemas.microsoft.com/office/drawing/2014/main" id="{C6B0ACD8-7EB1-E5B3-6F22-2A60DB30E48B}"/>
              </a:ext>
            </a:extLst>
          </p:cNvPr>
          <p:cNvSpPr>
            <a:spLocks noGrp="1"/>
          </p:cNvSpPr>
          <p:nvPr>
            <p:ph idx="1"/>
          </p:nvPr>
        </p:nvSpPr>
        <p:spPr>
          <a:xfrm>
            <a:off x="597159" y="1623527"/>
            <a:ext cx="9697023" cy="5234473"/>
          </a:xfrm>
        </p:spPr>
        <p:txBody>
          <a:bodyPr>
            <a:normAutofit fontScale="55000" lnSpcReduction="20000"/>
          </a:bodyPr>
          <a:lstStyle/>
          <a:p>
            <a:r>
              <a:rPr lang="en-IN" dirty="0">
                <a:latin typeface="Book Antiqua" panose="02040602050305030304" pitchFamily="18" charset="0"/>
              </a:rPr>
              <a:t>void setup()</a:t>
            </a:r>
          </a:p>
          <a:p>
            <a:r>
              <a:rPr lang="en-IN" dirty="0">
                <a:latin typeface="Book Antiqua" panose="02040602050305030304" pitchFamily="18" charset="0"/>
              </a:rPr>
              <a:t>{  </a:t>
            </a:r>
          </a:p>
          <a:p>
            <a:r>
              <a:rPr lang="en-IN" dirty="0" err="1">
                <a:latin typeface="Book Antiqua" panose="02040602050305030304" pitchFamily="18" charset="0"/>
              </a:rPr>
              <a:t>pinMode</a:t>
            </a:r>
            <a:r>
              <a:rPr lang="en-IN" dirty="0">
                <a:latin typeface="Book Antiqua" panose="02040602050305030304" pitchFamily="18" charset="0"/>
              </a:rPr>
              <a:t>(</a:t>
            </a:r>
            <a:r>
              <a:rPr lang="en-IN" dirty="0" err="1">
                <a:latin typeface="Book Antiqua" panose="02040602050305030304" pitchFamily="18" charset="0"/>
              </a:rPr>
              <a:t>sensor_pin</a:t>
            </a:r>
            <a:r>
              <a:rPr lang="en-IN" dirty="0">
                <a:latin typeface="Book Antiqua" panose="02040602050305030304" pitchFamily="18" charset="0"/>
              </a:rPr>
              <a:t>, INPUT);</a:t>
            </a:r>
          </a:p>
          <a:p>
            <a:r>
              <a:rPr lang="en-IN" dirty="0" err="1">
                <a:latin typeface="Book Antiqua" panose="02040602050305030304" pitchFamily="18" charset="0"/>
              </a:rPr>
              <a:t>pinMode</a:t>
            </a:r>
            <a:r>
              <a:rPr lang="en-IN" dirty="0">
                <a:latin typeface="Book Antiqua" panose="02040602050305030304" pitchFamily="18" charset="0"/>
              </a:rPr>
              <a:t>(</a:t>
            </a:r>
            <a:r>
              <a:rPr lang="en-IN" dirty="0" err="1">
                <a:latin typeface="Book Antiqua" panose="02040602050305030304" pitchFamily="18" charset="0"/>
              </a:rPr>
              <a:t>bt_silent</a:t>
            </a:r>
            <a:r>
              <a:rPr lang="en-IN" dirty="0">
                <a:latin typeface="Book Antiqua" panose="02040602050305030304" pitchFamily="18" charset="0"/>
              </a:rPr>
              <a:t>, INPUT_PULLUP);</a:t>
            </a:r>
          </a:p>
          <a:p>
            <a:r>
              <a:rPr lang="en-IN" dirty="0" err="1">
                <a:latin typeface="Book Antiqua" panose="02040602050305030304" pitchFamily="18" charset="0"/>
              </a:rPr>
              <a:t>pinMode</a:t>
            </a:r>
            <a:r>
              <a:rPr lang="en-IN" dirty="0">
                <a:latin typeface="Book Antiqua" panose="02040602050305030304" pitchFamily="18" charset="0"/>
              </a:rPr>
              <a:t>(</a:t>
            </a:r>
            <a:r>
              <a:rPr lang="en-IN" dirty="0" err="1">
                <a:latin typeface="Book Antiqua" panose="02040602050305030304" pitchFamily="18" charset="0"/>
              </a:rPr>
              <a:t>R_led,OUTPUT</a:t>
            </a:r>
            <a:r>
              <a:rPr lang="en-IN" dirty="0">
                <a:latin typeface="Book Antiqua" panose="02040602050305030304" pitchFamily="18" charset="0"/>
              </a:rPr>
              <a:t>); </a:t>
            </a:r>
          </a:p>
          <a:p>
            <a:r>
              <a:rPr lang="en-IN" dirty="0" err="1">
                <a:latin typeface="Book Antiqua" panose="02040602050305030304" pitchFamily="18" charset="0"/>
              </a:rPr>
              <a:t>pinMode</a:t>
            </a:r>
            <a:r>
              <a:rPr lang="en-IN" dirty="0">
                <a:latin typeface="Book Antiqua" panose="02040602050305030304" pitchFamily="18" charset="0"/>
              </a:rPr>
              <a:t>(</a:t>
            </a:r>
            <a:r>
              <a:rPr lang="en-IN" dirty="0" err="1">
                <a:latin typeface="Book Antiqua" panose="02040602050305030304" pitchFamily="18" charset="0"/>
              </a:rPr>
              <a:t>G_led,OUTPUT</a:t>
            </a:r>
            <a:r>
              <a:rPr lang="en-IN" dirty="0">
                <a:latin typeface="Book Antiqua" panose="02040602050305030304" pitchFamily="18" charset="0"/>
              </a:rPr>
              <a:t>); </a:t>
            </a:r>
          </a:p>
          <a:p>
            <a:r>
              <a:rPr lang="en-IN" dirty="0" err="1">
                <a:latin typeface="Book Antiqua" panose="02040602050305030304" pitchFamily="18" charset="0"/>
              </a:rPr>
              <a:t>pinMode</a:t>
            </a:r>
            <a:r>
              <a:rPr lang="en-IN" dirty="0">
                <a:latin typeface="Book Antiqua" panose="02040602050305030304" pitchFamily="18" charset="0"/>
              </a:rPr>
              <a:t>(</a:t>
            </a:r>
            <a:r>
              <a:rPr lang="en-IN" dirty="0" err="1">
                <a:latin typeface="Book Antiqua" panose="02040602050305030304" pitchFamily="18" charset="0"/>
              </a:rPr>
              <a:t>buzzer,OUTPUT</a:t>
            </a:r>
            <a:r>
              <a:rPr lang="en-IN" dirty="0">
                <a:latin typeface="Book Antiqua" panose="02040602050305030304" pitchFamily="18" charset="0"/>
              </a:rPr>
              <a:t>); </a:t>
            </a:r>
          </a:p>
          <a:p>
            <a:r>
              <a:rPr lang="en-IN" dirty="0" err="1">
                <a:latin typeface="Book Antiqua" panose="02040602050305030304" pitchFamily="18" charset="0"/>
              </a:rPr>
              <a:t>lcd.begin</a:t>
            </a:r>
            <a:r>
              <a:rPr lang="en-IN" dirty="0">
                <a:latin typeface="Book Antiqua" panose="02040602050305030304" pitchFamily="18" charset="0"/>
              </a:rPr>
              <a:t>(16, 2); </a:t>
            </a:r>
          </a:p>
          <a:p>
            <a:r>
              <a:rPr lang="en-IN" dirty="0" err="1">
                <a:latin typeface="Book Antiqua" panose="02040602050305030304" pitchFamily="18" charset="0"/>
              </a:rPr>
              <a:t>lcd.clear</a:t>
            </a:r>
            <a:r>
              <a:rPr lang="en-IN" dirty="0">
                <a:latin typeface="Book Antiqua" panose="02040602050305030304" pitchFamily="18" charset="0"/>
              </a:rPr>
              <a:t>();</a:t>
            </a:r>
          </a:p>
          <a:p>
            <a:r>
              <a:rPr lang="en-IN" dirty="0" err="1">
                <a:latin typeface="Book Antiqua" panose="02040602050305030304" pitchFamily="18" charset="0"/>
              </a:rPr>
              <a:t>lcd.setCursor</a:t>
            </a:r>
            <a:r>
              <a:rPr lang="en-IN" dirty="0">
                <a:latin typeface="Book Antiqua" panose="02040602050305030304" pitchFamily="18" charset="0"/>
              </a:rPr>
              <a:t> (0,0);</a:t>
            </a:r>
          </a:p>
          <a:p>
            <a:r>
              <a:rPr lang="en-IN" dirty="0" err="1">
                <a:latin typeface="Book Antiqua" panose="02040602050305030304" pitchFamily="18" charset="0"/>
              </a:rPr>
              <a:t>lcd.print</a:t>
            </a:r>
            <a:r>
              <a:rPr lang="en-IN" dirty="0">
                <a:latin typeface="Book Antiqua" panose="02040602050305030304" pitchFamily="18" charset="0"/>
              </a:rPr>
              <a:t>("   Welcome To   ");</a:t>
            </a:r>
          </a:p>
          <a:p>
            <a:r>
              <a:rPr lang="en-IN" dirty="0" err="1">
                <a:latin typeface="Book Antiqua" panose="02040602050305030304" pitchFamily="18" charset="0"/>
              </a:rPr>
              <a:t>lcd.setCursor</a:t>
            </a:r>
            <a:r>
              <a:rPr lang="en-IN" dirty="0">
                <a:latin typeface="Book Antiqua" panose="02040602050305030304" pitchFamily="18" charset="0"/>
              </a:rPr>
              <a:t> (0,1);</a:t>
            </a:r>
          </a:p>
          <a:p>
            <a:r>
              <a:rPr lang="en-IN" dirty="0" err="1">
                <a:latin typeface="Book Antiqua" panose="02040602050305030304" pitchFamily="18" charset="0"/>
              </a:rPr>
              <a:t>lcd.print</a:t>
            </a:r>
            <a:r>
              <a:rPr lang="en-IN" dirty="0">
                <a:latin typeface="Book Antiqua" panose="02040602050305030304" pitchFamily="18" charset="0"/>
              </a:rPr>
              <a:t>(" Rain  Detector "); </a:t>
            </a:r>
          </a:p>
          <a:p>
            <a:r>
              <a:rPr lang="en-IN" dirty="0">
                <a:latin typeface="Book Antiqua" panose="02040602050305030304" pitchFamily="18" charset="0"/>
              </a:rPr>
              <a:t>delay(2000);</a:t>
            </a:r>
          </a:p>
          <a:p>
            <a:r>
              <a:rPr lang="en-IN" dirty="0" err="1">
                <a:latin typeface="Book Antiqua" panose="02040602050305030304" pitchFamily="18" charset="0"/>
              </a:rPr>
              <a:t>lcd.clear</a:t>
            </a:r>
            <a:r>
              <a:rPr lang="en-IN" dirty="0">
                <a:latin typeface="Book Antiqua" panose="02040602050305030304" pitchFamily="18" charset="0"/>
              </a:rPr>
              <a:t>();</a:t>
            </a:r>
          </a:p>
          <a:p>
            <a:r>
              <a:rPr lang="en-IN" dirty="0">
                <a:latin typeface="Book Antiqua" panose="02040602050305030304" pitchFamily="18" charset="0"/>
              </a:rPr>
              <a:t>}</a:t>
            </a:r>
          </a:p>
          <a:p>
            <a:endParaRPr lang="en-IN" dirty="0">
              <a:latin typeface="Book Antiqua" panose="02040602050305030304" pitchFamily="18" charset="0"/>
            </a:endParaRPr>
          </a:p>
        </p:txBody>
      </p:sp>
    </p:spTree>
    <p:extLst>
      <p:ext uri="{BB962C8B-B14F-4D97-AF65-F5344CB8AC3E}">
        <p14:creationId xmlns:p14="http://schemas.microsoft.com/office/powerpoint/2010/main" val="4594304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07106-0DB1-2E3D-09B0-15833B626930}"/>
              </a:ext>
            </a:extLst>
          </p:cNvPr>
          <p:cNvSpPr>
            <a:spLocks noGrp="1"/>
          </p:cNvSpPr>
          <p:nvPr>
            <p:ph type="title"/>
          </p:nvPr>
        </p:nvSpPr>
        <p:spPr/>
        <p:txBody>
          <a:bodyPr/>
          <a:lstStyle/>
          <a:p>
            <a:r>
              <a:rPr lang="en-IN" dirty="0">
                <a:solidFill>
                  <a:schemeClr val="accent4"/>
                </a:solidFill>
                <a:latin typeface="Algerian" panose="04020705040A02060702" pitchFamily="82" charset="0"/>
              </a:rPr>
              <a:t>Arduino ide program</a:t>
            </a:r>
            <a:endParaRPr lang="en-IN" dirty="0"/>
          </a:p>
        </p:txBody>
      </p:sp>
      <p:sp>
        <p:nvSpPr>
          <p:cNvPr id="3" name="Content Placeholder 2">
            <a:extLst>
              <a:ext uri="{FF2B5EF4-FFF2-40B4-BE49-F238E27FC236}">
                <a16:creationId xmlns:a16="http://schemas.microsoft.com/office/drawing/2014/main" id="{D6B2EB69-438A-7CAD-9751-72BDEFD8D9B0}"/>
              </a:ext>
            </a:extLst>
          </p:cNvPr>
          <p:cNvSpPr>
            <a:spLocks noGrp="1"/>
          </p:cNvSpPr>
          <p:nvPr>
            <p:ph idx="1"/>
          </p:nvPr>
        </p:nvSpPr>
        <p:spPr>
          <a:xfrm>
            <a:off x="680321" y="2146041"/>
            <a:ext cx="10210206" cy="4711959"/>
          </a:xfrm>
        </p:spPr>
        <p:txBody>
          <a:bodyPr>
            <a:normAutofit fontScale="85000" lnSpcReduction="20000"/>
          </a:bodyPr>
          <a:lstStyle/>
          <a:p>
            <a:r>
              <a:rPr lang="en-IN" sz="1500" dirty="0">
                <a:latin typeface="Book Antiqua" panose="02040602050305030304" pitchFamily="18" charset="0"/>
              </a:rPr>
              <a:t>void loop()</a:t>
            </a:r>
          </a:p>
          <a:p>
            <a:r>
              <a:rPr lang="en-IN" sz="1500" dirty="0">
                <a:latin typeface="Book Antiqua" panose="02040602050305030304" pitchFamily="18" charset="0"/>
              </a:rPr>
              <a:t>{</a:t>
            </a:r>
          </a:p>
          <a:p>
            <a:r>
              <a:rPr lang="en-IN" sz="1500" dirty="0" err="1">
                <a:latin typeface="Book Antiqua" panose="02040602050305030304" pitchFamily="18" charset="0"/>
              </a:rPr>
              <a:t>adc_value</a:t>
            </a:r>
            <a:r>
              <a:rPr lang="en-IN" sz="1500" dirty="0">
                <a:latin typeface="Book Antiqua" panose="02040602050305030304" pitchFamily="18" charset="0"/>
              </a:rPr>
              <a:t>= </a:t>
            </a:r>
            <a:r>
              <a:rPr lang="en-IN" sz="1500" dirty="0" err="1">
                <a:latin typeface="Book Antiqua" panose="02040602050305030304" pitchFamily="18" charset="0"/>
              </a:rPr>
              <a:t>analogRead</a:t>
            </a:r>
            <a:r>
              <a:rPr lang="en-IN" sz="1500" dirty="0">
                <a:latin typeface="Book Antiqua" panose="02040602050305030304" pitchFamily="18" charset="0"/>
              </a:rPr>
              <a:t>(</a:t>
            </a:r>
            <a:r>
              <a:rPr lang="en-IN" sz="1500" dirty="0" err="1">
                <a:latin typeface="Book Antiqua" panose="02040602050305030304" pitchFamily="18" charset="0"/>
              </a:rPr>
              <a:t>sensor_pin</a:t>
            </a:r>
            <a:r>
              <a:rPr lang="en-IN" sz="1500" dirty="0">
                <a:latin typeface="Book Antiqua" panose="02040602050305030304" pitchFamily="18" charset="0"/>
              </a:rPr>
              <a:t>);</a:t>
            </a:r>
          </a:p>
          <a:p>
            <a:r>
              <a:rPr lang="en-IN" sz="1500" dirty="0" err="1">
                <a:latin typeface="Book Antiqua" panose="02040602050305030304" pitchFamily="18" charset="0"/>
              </a:rPr>
              <a:t>percent_value</a:t>
            </a:r>
            <a:r>
              <a:rPr lang="en-IN" sz="1500" dirty="0">
                <a:latin typeface="Book Antiqua" panose="02040602050305030304" pitchFamily="18" charset="0"/>
              </a:rPr>
              <a:t> = map(adc_value,0,1023,100,0);</a:t>
            </a:r>
          </a:p>
          <a:p>
            <a:r>
              <a:rPr lang="en-IN" sz="1500" dirty="0">
                <a:latin typeface="Book Antiqua" panose="02040602050305030304" pitchFamily="18" charset="0"/>
              </a:rPr>
              <a:t>if(</a:t>
            </a:r>
            <a:r>
              <a:rPr lang="en-IN" sz="1500" dirty="0" err="1">
                <a:latin typeface="Book Antiqua" panose="02040602050305030304" pitchFamily="18" charset="0"/>
              </a:rPr>
              <a:t>digitalRead</a:t>
            </a:r>
            <a:r>
              <a:rPr lang="en-IN" sz="1500" dirty="0">
                <a:latin typeface="Book Antiqua" panose="02040602050305030304" pitchFamily="18" charset="0"/>
              </a:rPr>
              <a:t> (</a:t>
            </a:r>
            <a:r>
              <a:rPr lang="en-IN" sz="1500" dirty="0" err="1">
                <a:latin typeface="Book Antiqua" panose="02040602050305030304" pitchFamily="18" charset="0"/>
              </a:rPr>
              <a:t>bt_silent</a:t>
            </a:r>
            <a:r>
              <a:rPr lang="en-IN" sz="1500" dirty="0">
                <a:latin typeface="Book Antiqua" panose="02040602050305030304" pitchFamily="18" charset="0"/>
              </a:rPr>
              <a:t>) == 0)</a:t>
            </a:r>
          </a:p>
          <a:p>
            <a:r>
              <a:rPr lang="en-IN" sz="1500" dirty="0">
                <a:latin typeface="Book Antiqua" panose="02040602050305030304" pitchFamily="18" charset="0"/>
              </a:rPr>
              <a:t>{ </a:t>
            </a:r>
          </a:p>
          <a:p>
            <a:r>
              <a:rPr lang="en-IN" sz="1500" dirty="0">
                <a:latin typeface="Book Antiqua" panose="02040602050305030304" pitchFamily="18" charset="0"/>
              </a:rPr>
              <a:t>silent = 1; </a:t>
            </a:r>
          </a:p>
          <a:p>
            <a:r>
              <a:rPr lang="en-IN" sz="1500" dirty="0">
                <a:latin typeface="Book Antiqua" panose="02040602050305030304" pitchFamily="18" charset="0"/>
              </a:rPr>
              <a:t>delay(100);</a:t>
            </a:r>
          </a:p>
          <a:p>
            <a:r>
              <a:rPr lang="en-IN" sz="1500" dirty="0">
                <a:latin typeface="Book Antiqua" panose="02040602050305030304" pitchFamily="18" charset="0"/>
              </a:rPr>
              <a:t>}</a:t>
            </a:r>
          </a:p>
          <a:p>
            <a:r>
              <a:rPr lang="en-IN" sz="1500" dirty="0" err="1">
                <a:latin typeface="Book Antiqua" panose="02040602050305030304" pitchFamily="18" charset="0"/>
              </a:rPr>
              <a:t>lcd.setCursor</a:t>
            </a:r>
            <a:r>
              <a:rPr lang="en-IN" sz="1500" dirty="0">
                <a:latin typeface="Book Antiqua" panose="02040602050305030304" pitchFamily="18" charset="0"/>
              </a:rPr>
              <a:t>(0, 0);  </a:t>
            </a:r>
          </a:p>
          <a:p>
            <a:r>
              <a:rPr lang="en-IN" sz="1500" dirty="0" err="1">
                <a:latin typeface="Book Antiqua" panose="02040602050305030304" pitchFamily="18" charset="0"/>
              </a:rPr>
              <a:t>lcd.print</a:t>
            </a:r>
            <a:r>
              <a:rPr lang="en-IN" sz="1500" dirty="0">
                <a:latin typeface="Book Antiqua" panose="02040602050305030304" pitchFamily="18" charset="0"/>
              </a:rPr>
              <a:t>("Rain Level: "); </a:t>
            </a:r>
          </a:p>
          <a:p>
            <a:r>
              <a:rPr lang="en-IN" sz="1500" dirty="0" err="1">
                <a:latin typeface="Book Antiqua" panose="02040602050305030304" pitchFamily="18" charset="0"/>
              </a:rPr>
              <a:t>lcd.print</a:t>
            </a:r>
            <a:r>
              <a:rPr lang="en-IN" sz="1500" dirty="0">
                <a:latin typeface="Book Antiqua" panose="02040602050305030304" pitchFamily="18" charset="0"/>
              </a:rPr>
              <a:t>(</a:t>
            </a:r>
            <a:r>
              <a:rPr lang="en-IN" sz="1500" dirty="0" err="1">
                <a:latin typeface="Book Antiqua" panose="02040602050305030304" pitchFamily="18" charset="0"/>
              </a:rPr>
              <a:t>percent_value</a:t>
            </a:r>
            <a:r>
              <a:rPr lang="en-IN" sz="1500" dirty="0">
                <a:latin typeface="Book Antiqua" panose="02040602050305030304" pitchFamily="18" charset="0"/>
              </a:rPr>
              <a:t>); </a:t>
            </a:r>
          </a:p>
          <a:p>
            <a:r>
              <a:rPr lang="en-IN" sz="1500" dirty="0" err="1">
                <a:latin typeface="Book Antiqua" panose="02040602050305030304" pitchFamily="18" charset="0"/>
              </a:rPr>
              <a:t>lcd.print</a:t>
            </a:r>
            <a:r>
              <a:rPr lang="en-IN" sz="1500" dirty="0">
                <a:latin typeface="Book Antiqua" panose="02040602050305030304" pitchFamily="18" charset="0"/>
              </a:rPr>
              <a:t>("%  "); </a:t>
            </a:r>
          </a:p>
          <a:p>
            <a:r>
              <a:rPr lang="en-IN" sz="1500" dirty="0" err="1">
                <a:latin typeface="Book Antiqua" panose="02040602050305030304" pitchFamily="18" charset="0"/>
              </a:rPr>
              <a:t>lcd.setCursor</a:t>
            </a:r>
            <a:r>
              <a:rPr lang="en-IN" sz="1500" dirty="0">
                <a:latin typeface="Book Antiqua" panose="02040602050305030304" pitchFamily="18" charset="0"/>
              </a:rPr>
              <a:t>(0, 1); </a:t>
            </a:r>
          </a:p>
        </p:txBody>
      </p:sp>
    </p:spTree>
    <p:extLst>
      <p:ext uri="{BB962C8B-B14F-4D97-AF65-F5344CB8AC3E}">
        <p14:creationId xmlns:p14="http://schemas.microsoft.com/office/powerpoint/2010/main" val="17891137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FDC4-498F-7A40-7158-CCA8A89B2184}"/>
              </a:ext>
            </a:extLst>
          </p:cNvPr>
          <p:cNvSpPr>
            <a:spLocks noGrp="1"/>
          </p:cNvSpPr>
          <p:nvPr>
            <p:ph type="title"/>
          </p:nvPr>
        </p:nvSpPr>
        <p:spPr/>
        <p:txBody>
          <a:bodyPr/>
          <a:lstStyle/>
          <a:p>
            <a:r>
              <a:rPr lang="en-IN" dirty="0">
                <a:solidFill>
                  <a:schemeClr val="accent4"/>
                </a:solidFill>
                <a:latin typeface="Algerian" panose="04020705040A02060702" pitchFamily="82" charset="0"/>
              </a:rPr>
              <a:t>Arduino ide program</a:t>
            </a:r>
            <a:endParaRPr lang="en-IN" dirty="0"/>
          </a:p>
        </p:txBody>
      </p:sp>
      <p:sp>
        <p:nvSpPr>
          <p:cNvPr id="3" name="Content Placeholder 2">
            <a:extLst>
              <a:ext uri="{FF2B5EF4-FFF2-40B4-BE49-F238E27FC236}">
                <a16:creationId xmlns:a16="http://schemas.microsoft.com/office/drawing/2014/main" id="{2E087BC4-AEC0-FBED-5847-CEA30AF5920E}"/>
              </a:ext>
            </a:extLst>
          </p:cNvPr>
          <p:cNvSpPr>
            <a:spLocks noGrp="1"/>
          </p:cNvSpPr>
          <p:nvPr>
            <p:ph idx="1"/>
          </p:nvPr>
        </p:nvSpPr>
        <p:spPr>
          <a:xfrm>
            <a:off x="690465" y="1978090"/>
            <a:ext cx="10284038" cy="4683966"/>
          </a:xfrm>
        </p:spPr>
        <p:txBody>
          <a:bodyPr>
            <a:normAutofit/>
          </a:bodyPr>
          <a:lstStyle/>
          <a:p>
            <a:r>
              <a:rPr lang="en-IN" sz="1800" dirty="0"/>
              <a:t>if(</a:t>
            </a:r>
            <a:r>
              <a:rPr lang="en-IN" sz="1800" dirty="0" err="1"/>
              <a:t>percent_value</a:t>
            </a:r>
            <a:r>
              <a:rPr lang="en-IN" sz="1800" dirty="0"/>
              <a:t>&gt;30)</a:t>
            </a:r>
          </a:p>
          <a:p>
            <a:r>
              <a:rPr lang="en-IN" sz="1800" dirty="0"/>
              <a:t>{ </a:t>
            </a:r>
          </a:p>
          <a:p>
            <a:r>
              <a:rPr lang="en-IN" sz="1800" dirty="0"/>
              <a:t>if(silent==0){</a:t>
            </a:r>
            <a:r>
              <a:rPr lang="en-IN" sz="1800" dirty="0" err="1"/>
              <a:t>digitalWrite</a:t>
            </a:r>
            <a:r>
              <a:rPr lang="en-IN" sz="1800" dirty="0"/>
              <a:t>(buzzer, HIGH);}</a:t>
            </a:r>
          </a:p>
          <a:p>
            <a:r>
              <a:rPr lang="en-IN" sz="1800" dirty="0" err="1"/>
              <a:t>lcd.print</a:t>
            </a:r>
            <a:r>
              <a:rPr lang="en-IN" sz="1800" dirty="0"/>
              <a:t>("Rain Alert...!!!"); </a:t>
            </a:r>
          </a:p>
          <a:p>
            <a:r>
              <a:rPr lang="en-IN" sz="1800" dirty="0" err="1"/>
              <a:t>digitalWrite</a:t>
            </a:r>
            <a:r>
              <a:rPr lang="en-IN" sz="1800" dirty="0"/>
              <a:t>(</a:t>
            </a:r>
            <a:r>
              <a:rPr lang="en-IN" sz="1800" dirty="0" err="1"/>
              <a:t>G_led</a:t>
            </a:r>
            <a:r>
              <a:rPr lang="en-IN" sz="1800" dirty="0"/>
              <a:t>, LOW); // Turn LED off.   </a:t>
            </a:r>
          </a:p>
          <a:p>
            <a:r>
              <a:rPr lang="en-IN" sz="1800" dirty="0" err="1"/>
              <a:t>digitalWrite</a:t>
            </a:r>
            <a:r>
              <a:rPr lang="en-IN" sz="1800" dirty="0"/>
              <a:t>(</a:t>
            </a:r>
            <a:r>
              <a:rPr lang="en-IN" sz="1800" dirty="0" err="1"/>
              <a:t>R_led</a:t>
            </a:r>
            <a:r>
              <a:rPr lang="en-IN" sz="1800" dirty="0"/>
              <a:t>, HIGH);  // Turn LED on.</a:t>
            </a:r>
          </a:p>
          <a:p>
            <a:r>
              <a:rPr lang="en-IN" sz="1800" dirty="0"/>
              <a:t>delay(300);</a:t>
            </a:r>
          </a:p>
          <a:p>
            <a:r>
              <a:rPr lang="en-IN" sz="1800" dirty="0"/>
              <a:t>}</a:t>
            </a:r>
          </a:p>
        </p:txBody>
      </p:sp>
    </p:spTree>
    <p:extLst>
      <p:ext uri="{BB962C8B-B14F-4D97-AF65-F5344CB8AC3E}">
        <p14:creationId xmlns:p14="http://schemas.microsoft.com/office/powerpoint/2010/main" val="416939970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2DB2-94C1-320A-2573-DCCBEB49261E}"/>
              </a:ext>
            </a:extLst>
          </p:cNvPr>
          <p:cNvSpPr>
            <a:spLocks noGrp="1"/>
          </p:cNvSpPr>
          <p:nvPr>
            <p:ph type="title"/>
          </p:nvPr>
        </p:nvSpPr>
        <p:spPr/>
        <p:txBody>
          <a:bodyPr/>
          <a:lstStyle/>
          <a:p>
            <a:r>
              <a:rPr lang="en-IN" dirty="0">
                <a:solidFill>
                  <a:schemeClr val="accent4"/>
                </a:solidFill>
                <a:latin typeface="Algerian" panose="04020705040A02060702" pitchFamily="82" charset="0"/>
              </a:rPr>
              <a:t>Arduino ide program</a:t>
            </a:r>
            <a:endParaRPr lang="en-IN" dirty="0"/>
          </a:p>
        </p:txBody>
      </p:sp>
      <p:sp>
        <p:nvSpPr>
          <p:cNvPr id="3" name="Content Placeholder 2">
            <a:extLst>
              <a:ext uri="{FF2B5EF4-FFF2-40B4-BE49-F238E27FC236}">
                <a16:creationId xmlns:a16="http://schemas.microsoft.com/office/drawing/2014/main" id="{61F67F9B-774C-EB27-867E-A1D6C53A71E8}"/>
              </a:ext>
            </a:extLst>
          </p:cNvPr>
          <p:cNvSpPr>
            <a:spLocks noGrp="1"/>
          </p:cNvSpPr>
          <p:nvPr>
            <p:ph idx="1"/>
          </p:nvPr>
        </p:nvSpPr>
        <p:spPr/>
        <p:txBody>
          <a:bodyPr>
            <a:normAutofit fontScale="62500" lnSpcReduction="20000"/>
          </a:bodyPr>
          <a:lstStyle/>
          <a:p>
            <a:r>
              <a:rPr lang="en-IN" dirty="0"/>
              <a:t>else</a:t>
            </a:r>
          </a:p>
          <a:p>
            <a:r>
              <a:rPr lang="en-IN" dirty="0"/>
              <a:t>{ </a:t>
            </a:r>
          </a:p>
          <a:p>
            <a:r>
              <a:rPr lang="en-IN" dirty="0"/>
              <a:t>silent=0;</a:t>
            </a:r>
          </a:p>
          <a:p>
            <a:r>
              <a:rPr lang="en-IN" dirty="0" err="1"/>
              <a:t>lcd.print</a:t>
            </a:r>
            <a:r>
              <a:rPr lang="en-IN" dirty="0"/>
              <a:t>(".....Normal.....");   </a:t>
            </a:r>
          </a:p>
          <a:p>
            <a:r>
              <a:rPr lang="en-IN" dirty="0" err="1"/>
              <a:t>digitalWrite</a:t>
            </a:r>
            <a:r>
              <a:rPr lang="en-IN" dirty="0"/>
              <a:t>(</a:t>
            </a:r>
            <a:r>
              <a:rPr lang="en-IN" dirty="0" err="1"/>
              <a:t>G_led</a:t>
            </a:r>
            <a:r>
              <a:rPr lang="en-IN" dirty="0"/>
              <a:t>, HIGH); // Turn LED on.  </a:t>
            </a:r>
          </a:p>
          <a:p>
            <a:r>
              <a:rPr lang="en-IN" dirty="0" err="1"/>
              <a:t>digitalWrite</a:t>
            </a:r>
            <a:r>
              <a:rPr lang="en-IN" dirty="0"/>
              <a:t>(</a:t>
            </a:r>
            <a:r>
              <a:rPr lang="en-IN" dirty="0" err="1"/>
              <a:t>R_led</a:t>
            </a:r>
            <a:r>
              <a:rPr lang="en-IN" dirty="0"/>
              <a:t>, LOW);  // Turn LED off.</a:t>
            </a:r>
          </a:p>
          <a:p>
            <a:r>
              <a:rPr lang="en-IN" dirty="0"/>
              <a:t>}</a:t>
            </a:r>
          </a:p>
          <a:p>
            <a:r>
              <a:rPr lang="en-IN" dirty="0" err="1"/>
              <a:t>digitalWrite</a:t>
            </a:r>
            <a:r>
              <a:rPr lang="en-IN" dirty="0"/>
              <a:t>(buzzer, LOW);</a:t>
            </a:r>
          </a:p>
          <a:p>
            <a:r>
              <a:rPr lang="en-IN" dirty="0"/>
              <a:t>delay(100);</a:t>
            </a:r>
          </a:p>
          <a:p>
            <a:r>
              <a:rPr lang="en-IN" dirty="0"/>
              <a:t>}</a:t>
            </a:r>
          </a:p>
          <a:p>
            <a:endParaRPr lang="en-IN" dirty="0"/>
          </a:p>
        </p:txBody>
      </p:sp>
    </p:spTree>
    <p:extLst>
      <p:ext uri="{BB962C8B-B14F-4D97-AF65-F5344CB8AC3E}">
        <p14:creationId xmlns:p14="http://schemas.microsoft.com/office/powerpoint/2010/main" val="3483986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2ED1-CFAF-C88C-280D-BD8CBE5BCCDE}"/>
              </a:ext>
            </a:extLst>
          </p:cNvPr>
          <p:cNvSpPr>
            <a:spLocks noGrp="1"/>
          </p:cNvSpPr>
          <p:nvPr>
            <p:ph type="title"/>
          </p:nvPr>
        </p:nvSpPr>
        <p:spPr/>
        <p:txBody>
          <a:bodyPr/>
          <a:lstStyle/>
          <a:p>
            <a:r>
              <a:rPr lang="en-IN" dirty="0">
                <a:solidFill>
                  <a:schemeClr val="accent4">
                    <a:lumMod val="50000"/>
                  </a:schemeClr>
                </a:solidFill>
                <a:latin typeface="Algerian" panose="04020705040A02060702" pitchFamily="82" charset="0"/>
              </a:rPr>
              <a:t>List of contents</a:t>
            </a:r>
          </a:p>
        </p:txBody>
      </p:sp>
      <p:sp>
        <p:nvSpPr>
          <p:cNvPr id="3" name="Content Placeholder 2">
            <a:extLst>
              <a:ext uri="{FF2B5EF4-FFF2-40B4-BE49-F238E27FC236}">
                <a16:creationId xmlns:a16="http://schemas.microsoft.com/office/drawing/2014/main" id="{8416E216-AC1A-10EC-1525-C1205A13F1C6}"/>
              </a:ext>
            </a:extLst>
          </p:cNvPr>
          <p:cNvSpPr>
            <a:spLocks noGrp="1"/>
          </p:cNvSpPr>
          <p:nvPr>
            <p:ph sz="half" idx="1"/>
          </p:nvPr>
        </p:nvSpPr>
        <p:spPr>
          <a:xfrm>
            <a:off x="680321" y="2505456"/>
            <a:ext cx="4698358" cy="3599316"/>
          </a:xfrm>
        </p:spPr>
        <p:txBody>
          <a:bodyPr>
            <a:normAutofit fontScale="70000" lnSpcReduction="20000"/>
          </a:bodyPr>
          <a:lstStyle/>
          <a:p>
            <a:r>
              <a:rPr lang="en-IN" dirty="0">
                <a:solidFill>
                  <a:schemeClr val="tx2">
                    <a:lumMod val="20000"/>
                    <a:lumOff val="80000"/>
                  </a:schemeClr>
                </a:solidFill>
                <a:latin typeface="Book Antiqua" panose="02040602050305030304" pitchFamily="18" charset="0"/>
              </a:rPr>
              <a:t>Team members</a:t>
            </a:r>
          </a:p>
          <a:p>
            <a:r>
              <a:rPr lang="en-IN" dirty="0">
                <a:solidFill>
                  <a:schemeClr val="tx2">
                    <a:lumMod val="20000"/>
                    <a:lumOff val="80000"/>
                  </a:schemeClr>
                </a:solidFill>
                <a:latin typeface="Book Antiqua" panose="02040602050305030304" pitchFamily="18" charset="0"/>
              </a:rPr>
              <a:t>Abstract</a:t>
            </a:r>
          </a:p>
          <a:p>
            <a:r>
              <a:rPr lang="en-IN" dirty="0">
                <a:solidFill>
                  <a:schemeClr val="tx2">
                    <a:lumMod val="20000"/>
                    <a:lumOff val="80000"/>
                  </a:schemeClr>
                </a:solidFill>
                <a:latin typeface="Book Antiqua" panose="02040602050305030304" pitchFamily="18" charset="0"/>
              </a:rPr>
              <a:t>Components Required</a:t>
            </a:r>
          </a:p>
          <a:p>
            <a:r>
              <a:rPr lang="en-IN" dirty="0">
                <a:solidFill>
                  <a:schemeClr val="tx2">
                    <a:lumMod val="20000"/>
                    <a:lumOff val="80000"/>
                  </a:schemeClr>
                </a:solidFill>
                <a:latin typeface="Book Antiqua" panose="02040602050305030304" pitchFamily="18" charset="0"/>
              </a:rPr>
              <a:t>Block Diagram</a:t>
            </a:r>
          </a:p>
          <a:p>
            <a:r>
              <a:rPr lang="en-IN" dirty="0">
                <a:solidFill>
                  <a:schemeClr val="tx2">
                    <a:lumMod val="20000"/>
                    <a:lumOff val="80000"/>
                  </a:schemeClr>
                </a:solidFill>
                <a:latin typeface="Book Antiqua" panose="02040602050305030304" pitchFamily="18" charset="0"/>
              </a:rPr>
              <a:t>Circuit diagram</a:t>
            </a:r>
          </a:p>
          <a:p>
            <a:r>
              <a:rPr lang="en-IN" dirty="0">
                <a:solidFill>
                  <a:schemeClr val="tx2">
                    <a:lumMod val="20000"/>
                    <a:lumOff val="80000"/>
                  </a:schemeClr>
                </a:solidFill>
                <a:latin typeface="Book Antiqua" panose="02040602050305030304" pitchFamily="18" charset="0"/>
              </a:rPr>
              <a:t>Methodology</a:t>
            </a:r>
          </a:p>
          <a:p>
            <a:r>
              <a:rPr lang="en-IN" dirty="0">
                <a:solidFill>
                  <a:schemeClr val="tx2">
                    <a:lumMod val="20000"/>
                    <a:lumOff val="80000"/>
                  </a:schemeClr>
                </a:solidFill>
                <a:latin typeface="Book Antiqua" panose="02040602050305030304" pitchFamily="18" charset="0"/>
              </a:rPr>
              <a:t>Arduino ide program</a:t>
            </a:r>
          </a:p>
          <a:p>
            <a:r>
              <a:rPr lang="en-IN" dirty="0">
                <a:solidFill>
                  <a:schemeClr val="tx2">
                    <a:lumMod val="20000"/>
                    <a:lumOff val="80000"/>
                  </a:schemeClr>
                </a:solidFill>
                <a:latin typeface="Book Antiqua" panose="02040602050305030304" pitchFamily="18" charset="0"/>
              </a:rPr>
              <a:t>Applications</a:t>
            </a:r>
          </a:p>
          <a:p>
            <a:r>
              <a:rPr lang="en-IN" dirty="0">
                <a:solidFill>
                  <a:schemeClr val="tx2">
                    <a:lumMod val="20000"/>
                    <a:lumOff val="80000"/>
                  </a:schemeClr>
                </a:solidFill>
                <a:latin typeface="Book Antiqua" panose="02040602050305030304" pitchFamily="18" charset="0"/>
              </a:rPr>
              <a:t>references</a:t>
            </a:r>
          </a:p>
          <a:p>
            <a:endParaRPr lang="en-IN" dirty="0"/>
          </a:p>
        </p:txBody>
      </p:sp>
      <p:sp>
        <p:nvSpPr>
          <p:cNvPr id="4" name="Content Placeholder 3">
            <a:extLst>
              <a:ext uri="{FF2B5EF4-FFF2-40B4-BE49-F238E27FC236}">
                <a16:creationId xmlns:a16="http://schemas.microsoft.com/office/drawing/2014/main" id="{8E8C732C-9A9F-2713-2674-3D28325FAD20}"/>
              </a:ext>
            </a:extLst>
          </p:cNvPr>
          <p:cNvSpPr>
            <a:spLocks noGrp="1"/>
          </p:cNvSpPr>
          <p:nvPr>
            <p:ph sz="half" idx="2"/>
          </p:nvPr>
        </p:nvSpPr>
        <p:spPr>
          <a:xfrm>
            <a:off x="5594124" y="2505456"/>
            <a:ext cx="4700058" cy="3599316"/>
          </a:xfrm>
        </p:spPr>
        <p:txBody>
          <a:bodyPr>
            <a:normAutofit fontScale="70000" lnSpcReduction="20000"/>
          </a:bodyPr>
          <a:lstStyle/>
          <a:p>
            <a:pPr marL="0" indent="0">
              <a:buNone/>
            </a:pPr>
            <a:endParaRPr lang="en-IN" dirty="0"/>
          </a:p>
        </p:txBody>
      </p:sp>
    </p:spTree>
    <p:extLst>
      <p:ext uri="{BB962C8B-B14F-4D97-AF65-F5344CB8AC3E}">
        <p14:creationId xmlns:p14="http://schemas.microsoft.com/office/powerpoint/2010/main" val="2010304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453A-FD9C-CF0F-95C1-62B045F6918E}"/>
              </a:ext>
            </a:extLst>
          </p:cNvPr>
          <p:cNvSpPr>
            <a:spLocks noGrp="1"/>
          </p:cNvSpPr>
          <p:nvPr>
            <p:ph type="title"/>
          </p:nvPr>
        </p:nvSpPr>
        <p:spPr/>
        <p:txBody>
          <a:bodyPr/>
          <a:lstStyle/>
          <a:p>
            <a:r>
              <a:rPr lang="en-IN" dirty="0">
                <a:solidFill>
                  <a:srgbClr val="FF0000"/>
                </a:solidFill>
                <a:latin typeface="Algerian" panose="04020705040A02060702" pitchFamily="82" charset="0"/>
              </a:rPr>
              <a:t>applications</a:t>
            </a:r>
          </a:p>
        </p:txBody>
      </p:sp>
      <p:sp>
        <p:nvSpPr>
          <p:cNvPr id="3" name="Content Placeholder 2">
            <a:extLst>
              <a:ext uri="{FF2B5EF4-FFF2-40B4-BE49-F238E27FC236}">
                <a16:creationId xmlns:a16="http://schemas.microsoft.com/office/drawing/2014/main" id="{1A79F9BA-A39B-C2FC-817B-4FF682CD193F}"/>
              </a:ext>
            </a:extLst>
          </p:cNvPr>
          <p:cNvSpPr>
            <a:spLocks noGrp="1"/>
          </p:cNvSpPr>
          <p:nvPr>
            <p:ph idx="1"/>
          </p:nvPr>
        </p:nvSpPr>
        <p:spPr>
          <a:xfrm>
            <a:off x="1141412" y="2258818"/>
            <a:ext cx="9905999" cy="3541714"/>
          </a:xfrm>
        </p:spPr>
        <p:txBody>
          <a:bodyPr>
            <a:normAutofit/>
          </a:bodyPr>
          <a:lstStyle/>
          <a:p>
            <a:r>
              <a:rPr lang="en-US" sz="2000" dirty="0">
                <a:solidFill>
                  <a:schemeClr val="bg1">
                    <a:lumMod val="95000"/>
                    <a:lumOff val="5000"/>
                  </a:schemeClr>
                </a:solidFill>
              </a:rPr>
              <a:t>The rain water detector-alarm system will be useful in both domestic and industrial applications. It alerts the users of the presence of rain when itis just about to rain as even the minutest droplets of water triggers it ON.</a:t>
            </a:r>
            <a:endParaRPr lang="en-US" sz="2000" b="0" i="0" dirty="0">
              <a:solidFill>
                <a:schemeClr val="bg1">
                  <a:lumMod val="95000"/>
                  <a:lumOff val="5000"/>
                </a:schemeClr>
              </a:solidFill>
              <a:effectLst/>
              <a:latin typeface="Arial" panose="020B0604020202020204" pitchFamily="34" charset="0"/>
            </a:endParaRPr>
          </a:p>
          <a:p>
            <a:r>
              <a:rPr lang="en-US" sz="2000" b="0" i="0" dirty="0">
                <a:solidFill>
                  <a:schemeClr val="bg1">
                    <a:lumMod val="95000"/>
                    <a:lumOff val="5000"/>
                  </a:schemeClr>
                </a:solidFill>
                <a:effectLst/>
                <a:latin typeface="Arial" panose="020B0604020202020204" pitchFamily="34" charset="0"/>
              </a:rPr>
              <a:t>This project can use as a water preservation device and this is connected to the </a:t>
            </a:r>
            <a:r>
              <a:rPr lang="en-US" sz="2000" b="0" i="0" strike="noStrike" dirty="0">
                <a:effectLst/>
                <a:latin typeface="Arial" panose="020B0604020202020204" pitchFamily="34" charset="0"/>
              </a:rPr>
              <a:t>irrigation system</a:t>
            </a:r>
            <a:r>
              <a:rPr lang="en-US" sz="2000" b="0" i="0" dirty="0">
                <a:effectLst/>
                <a:latin typeface="Arial" panose="020B0604020202020204" pitchFamily="34" charset="0"/>
              </a:rPr>
              <a:t> </a:t>
            </a:r>
            <a:r>
              <a:rPr lang="en-US" sz="2000" b="0" i="0" dirty="0">
                <a:solidFill>
                  <a:schemeClr val="bg1">
                    <a:lumMod val="95000"/>
                    <a:lumOff val="5000"/>
                  </a:schemeClr>
                </a:solidFill>
                <a:effectLst/>
                <a:latin typeface="Arial" panose="020B0604020202020204" pitchFamily="34" charset="0"/>
              </a:rPr>
              <a:t>to shut down the system in the event of rainfall.</a:t>
            </a:r>
          </a:p>
          <a:p>
            <a:r>
              <a:rPr lang="en-US" sz="2000" b="0" i="0" dirty="0">
                <a:solidFill>
                  <a:schemeClr val="bg1">
                    <a:lumMod val="95000"/>
                    <a:lumOff val="5000"/>
                  </a:schemeClr>
                </a:solidFill>
                <a:effectLst/>
                <a:latin typeface="Book Antiqua" panose="02040602050305030304" pitchFamily="18" charset="0"/>
              </a:rPr>
              <a:t>This can be used to guard the internal parts of an</a:t>
            </a:r>
            <a:r>
              <a:rPr lang="en-US" sz="2000" b="0" i="0" dirty="0">
                <a:effectLst/>
                <a:latin typeface="Book Antiqua" panose="02040602050305030304" pitchFamily="18" charset="0"/>
              </a:rPr>
              <a:t> automobile </a:t>
            </a:r>
            <a:r>
              <a:rPr lang="en-US" sz="2000" b="0" i="0" dirty="0">
                <a:solidFill>
                  <a:schemeClr val="bg1">
                    <a:lumMod val="95000"/>
                    <a:lumOff val="5000"/>
                  </a:schemeClr>
                </a:solidFill>
                <a:effectLst/>
                <a:latin typeface="Book Antiqua" panose="02040602050305030304" pitchFamily="18" charset="0"/>
              </a:rPr>
              <a:t>against the rainfall as well as to support the regular windscreen wiper’s mode.</a:t>
            </a:r>
          </a:p>
          <a:p>
            <a:endParaRPr lang="en-IN" sz="2800" dirty="0">
              <a:solidFill>
                <a:srgbClr val="00B0F0"/>
              </a:solidFill>
              <a:latin typeface="Book Antiqua" panose="02040602050305030304" pitchFamily="18" charset="0"/>
            </a:endParaRPr>
          </a:p>
        </p:txBody>
      </p:sp>
    </p:spTree>
    <p:extLst>
      <p:ext uri="{BB962C8B-B14F-4D97-AF65-F5344CB8AC3E}">
        <p14:creationId xmlns:p14="http://schemas.microsoft.com/office/powerpoint/2010/main" val="16820774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DCDB-E720-CB4A-35A9-63388E2DDD2F}"/>
              </a:ext>
            </a:extLst>
          </p:cNvPr>
          <p:cNvSpPr>
            <a:spLocks noGrp="1"/>
          </p:cNvSpPr>
          <p:nvPr>
            <p:ph type="title"/>
          </p:nvPr>
        </p:nvSpPr>
        <p:spPr/>
        <p:txBody>
          <a:bodyPr/>
          <a:lstStyle/>
          <a:p>
            <a:r>
              <a:rPr lang="en-IN" dirty="0">
                <a:solidFill>
                  <a:schemeClr val="accent2">
                    <a:lumMod val="75000"/>
                  </a:schemeClr>
                </a:solidFill>
                <a:latin typeface="Algerian" panose="04020705040A02060702" pitchFamily="82" charset="0"/>
              </a:rPr>
              <a:t>references</a:t>
            </a:r>
          </a:p>
        </p:txBody>
      </p:sp>
      <p:sp>
        <p:nvSpPr>
          <p:cNvPr id="3" name="Content Placeholder 2">
            <a:extLst>
              <a:ext uri="{FF2B5EF4-FFF2-40B4-BE49-F238E27FC236}">
                <a16:creationId xmlns:a16="http://schemas.microsoft.com/office/drawing/2014/main" id="{24D704E3-E09A-2365-796B-B21970BEBFD1}"/>
              </a:ext>
            </a:extLst>
          </p:cNvPr>
          <p:cNvSpPr>
            <a:spLocks noGrp="1"/>
          </p:cNvSpPr>
          <p:nvPr>
            <p:ph idx="1"/>
          </p:nvPr>
        </p:nvSpPr>
        <p:spPr/>
        <p:txBody>
          <a:bodyPr>
            <a:normAutofit/>
          </a:bodyPr>
          <a:lstStyle/>
          <a:p>
            <a:r>
              <a:rPr lang="en-IN" sz="1600" u="sng" dirty="0">
                <a:solidFill>
                  <a:schemeClr val="accent4">
                    <a:lumMod val="75000"/>
                  </a:schemeClr>
                </a:solidFill>
                <a:latin typeface="Book Antiqua" panose="02040602050305030304" pitchFamily="18" charset="0"/>
                <a:hlinkClick r:id="rId2">
                  <a:extLst>
                    <a:ext uri="{A12FA001-AC4F-418D-AE19-62706E023703}">
                      <ahyp:hlinkClr xmlns:ahyp="http://schemas.microsoft.com/office/drawing/2018/hyperlinkcolor" val="tx"/>
                    </a:ext>
                  </a:extLst>
                </a:hlinkClick>
              </a:rPr>
              <a:t>www.instructables.com</a:t>
            </a:r>
            <a:endParaRPr lang="en-IN" sz="1600" u="sng" dirty="0">
              <a:solidFill>
                <a:schemeClr val="accent4">
                  <a:lumMod val="75000"/>
                </a:schemeClr>
              </a:solidFill>
              <a:latin typeface="Book Antiqua" panose="02040602050305030304" pitchFamily="18" charset="0"/>
            </a:endParaRPr>
          </a:p>
          <a:p>
            <a:r>
              <a:rPr lang="en-IN" sz="1600" dirty="0">
                <a:solidFill>
                  <a:schemeClr val="accent4">
                    <a:lumMod val="75000"/>
                  </a:schemeClr>
                </a:solidFill>
                <a:latin typeface="Book Antiqua" panose="02040602050305030304" pitchFamily="18" charset="0"/>
                <a:hlinkClick r:id="rId3">
                  <a:extLst>
                    <a:ext uri="{A12FA001-AC4F-418D-AE19-62706E023703}">
                      <ahyp:hlinkClr xmlns:ahyp="http://schemas.microsoft.com/office/drawing/2018/hyperlinkcolor" val="tx"/>
                    </a:ext>
                  </a:extLst>
                </a:hlinkClick>
              </a:rPr>
              <a:t>www.researchgate.net</a:t>
            </a:r>
            <a:endParaRPr lang="en-IN" sz="1600" dirty="0">
              <a:solidFill>
                <a:schemeClr val="accent4">
                  <a:lumMod val="75000"/>
                </a:schemeClr>
              </a:solidFill>
              <a:latin typeface="Book Antiqua" panose="02040602050305030304" pitchFamily="18" charset="0"/>
            </a:endParaRPr>
          </a:p>
          <a:p>
            <a:r>
              <a:rPr lang="en-IN" sz="1600" dirty="0">
                <a:solidFill>
                  <a:schemeClr val="accent4">
                    <a:lumMod val="75000"/>
                  </a:schemeClr>
                </a:solidFill>
                <a:latin typeface="Book Antiqua" panose="02040602050305030304" pitchFamily="18" charset="0"/>
                <a:hlinkClick r:id="rId4">
                  <a:extLst>
                    <a:ext uri="{A12FA001-AC4F-418D-AE19-62706E023703}">
                      <ahyp:hlinkClr xmlns:ahyp="http://schemas.microsoft.com/office/drawing/2018/hyperlinkcolor" val="tx"/>
                    </a:ext>
                  </a:extLst>
                </a:hlinkClick>
              </a:rPr>
              <a:t>makezine.com</a:t>
            </a:r>
            <a:endParaRPr lang="en-IN" sz="1600" dirty="0">
              <a:solidFill>
                <a:schemeClr val="accent4">
                  <a:lumMod val="75000"/>
                </a:schemeClr>
              </a:solidFill>
              <a:latin typeface="Book Antiqua" panose="02040602050305030304" pitchFamily="18" charset="0"/>
            </a:endParaRPr>
          </a:p>
          <a:p>
            <a:r>
              <a:rPr lang="en-IN" sz="1600" dirty="0">
                <a:latin typeface="Book Antiqua" panose="02040602050305030304" pitchFamily="18" charset="0"/>
              </a:rPr>
              <a:t>T. K. </a:t>
            </a:r>
            <a:r>
              <a:rPr lang="en-IN" sz="1600" dirty="0" err="1">
                <a:latin typeface="Book Antiqua" panose="02040602050305030304" pitchFamily="18" charset="0"/>
              </a:rPr>
              <a:t>Gannavaram</a:t>
            </a:r>
            <a:r>
              <a:rPr lang="en-IN" sz="1600" dirty="0">
                <a:latin typeface="Book Antiqua" panose="02040602050305030304" pitchFamily="18" charset="0"/>
              </a:rPr>
              <a:t> V, R. </a:t>
            </a:r>
            <a:r>
              <a:rPr lang="en-IN" sz="1600" dirty="0" err="1">
                <a:latin typeface="Book Antiqua" panose="02040602050305030304" pitchFamily="18" charset="0"/>
              </a:rPr>
              <a:t>Bejgam</a:t>
            </a:r>
            <a:r>
              <a:rPr lang="en-IN" sz="1600" dirty="0">
                <a:latin typeface="Book Antiqua" panose="02040602050305030304" pitchFamily="18" charset="0"/>
              </a:rPr>
              <a:t>, S. B. </a:t>
            </a:r>
            <a:r>
              <a:rPr lang="en-IN" sz="1600" dirty="0" err="1">
                <a:latin typeface="Book Antiqua" panose="02040602050305030304" pitchFamily="18" charset="0"/>
              </a:rPr>
              <a:t>Keshipeddi</a:t>
            </a:r>
            <a:r>
              <a:rPr lang="en-IN" sz="1600" dirty="0">
                <a:latin typeface="Book Antiqua" panose="02040602050305030304" pitchFamily="18" charset="0"/>
              </a:rPr>
              <a:t>, S. </a:t>
            </a:r>
            <a:r>
              <a:rPr lang="en-IN" sz="1600" dirty="0" err="1">
                <a:latin typeface="Book Antiqua" panose="02040602050305030304" pitchFamily="18" charset="0"/>
              </a:rPr>
              <a:t>Sunkari</a:t>
            </a:r>
            <a:r>
              <a:rPr lang="en-IN" sz="1600" dirty="0">
                <a:latin typeface="Book Antiqua" panose="02040602050305030304" pitchFamily="18" charset="0"/>
              </a:rPr>
              <a:t> and V. K. </a:t>
            </a:r>
            <a:r>
              <a:rPr lang="en-IN" sz="1600" dirty="0" err="1">
                <a:latin typeface="Book Antiqua" panose="02040602050305030304" pitchFamily="18" charset="0"/>
              </a:rPr>
              <a:t>Aluvala</a:t>
            </a:r>
            <a:r>
              <a:rPr lang="en-IN" sz="1600" dirty="0">
                <a:latin typeface="Book Antiqua" panose="02040602050305030304" pitchFamily="18" charset="0"/>
              </a:rPr>
              <a:t>, "Conversion of Sound Energy into Electrical Energy in Highly Populated Areas," 2021 6th International Conference on Communication and Electronics Systems (ICCES), 2021, pp. 32-36, </a:t>
            </a:r>
            <a:r>
              <a:rPr lang="en-IN" sz="1600" dirty="0" err="1">
                <a:latin typeface="Book Antiqua" panose="02040602050305030304" pitchFamily="18" charset="0"/>
              </a:rPr>
              <a:t>doi</a:t>
            </a:r>
            <a:r>
              <a:rPr lang="en-IN" sz="1600" dirty="0">
                <a:latin typeface="Book Antiqua" panose="02040602050305030304" pitchFamily="18" charset="0"/>
              </a:rPr>
              <a:t>: 10.1109/ICCES51350.2021.9489219.</a:t>
            </a:r>
          </a:p>
          <a:p>
            <a:r>
              <a:rPr lang="en-IN" sz="1600" dirty="0">
                <a:latin typeface="Book Antiqua" panose="02040602050305030304" pitchFamily="18" charset="0"/>
              </a:rPr>
              <a:t>T. K. </a:t>
            </a:r>
            <a:r>
              <a:rPr lang="en-IN" sz="1600" dirty="0" err="1">
                <a:latin typeface="Book Antiqua" panose="02040602050305030304" pitchFamily="18" charset="0"/>
              </a:rPr>
              <a:t>Gannavaram</a:t>
            </a:r>
            <a:r>
              <a:rPr lang="en-IN" sz="1600" dirty="0">
                <a:latin typeface="Book Antiqua" panose="02040602050305030304" pitchFamily="18" charset="0"/>
              </a:rPr>
              <a:t> V, R. </a:t>
            </a:r>
            <a:r>
              <a:rPr lang="en-IN" sz="1600" dirty="0" err="1">
                <a:latin typeface="Book Antiqua" panose="02040602050305030304" pitchFamily="18" charset="0"/>
              </a:rPr>
              <a:t>Bejgam</a:t>
            </a:r>
            <a:r>
              <a:rPr lang="en-IN" sz="1600" dirty="0">
                <a:latin typeface="Book Antiqua" panose="02040602050305030304" pitchFamily="18" charset="0"/>
              </a:rPr>
              <a:t>, S. B. </a:t>
            </a:r>
            <a:r>
              <a:rPr lang="en-IN" sz="1600" dirty="0" err="1">
                <a:latin typeface="Book Antiqua" panose="02040602050305030304" pitchFamily="18" charset="0"/>
              </a:rPr>
              <a:t>Keshipeddi</a:t>
            </a:r>
            <a:r>
              <a:rPr lang="en-IN" sz="1600" dirty="0">
                <a:latin typeface="Book Antiqua" panose="02040602050305030304" pitchFamily="18" charset="0"/>
              </a:rPr>
              <a:t>, A. Banda and G. </a:t>
            </a:r>
            <a:r>
              <a:rPr lang="en-IN" sz="1600" dirty="0" err="1">
                <a:latin typeface="Book Antiqua" panose="02040602050305030304" pitchFamily="18" charset="0"/>
              </a:rPr>
              <a:t>Bollu</a:t>
            </a:r>
            <a:r>
              <a:rPr lang="en-IN" sz="1600" dirty="0">
                <a:latin typeface="Book Antiqua" panose="02040602050305030304" pitchFamily="18" charset="0"/>
              </a:rPr>
              <a:t>, "Study of Automobile Safety Technology Development using Vehicular Safety Device (VSD)," 2021 6th International Conference on Inventive Computation Technologies (ICICT), 2021, pp. 240-244, </a:t>
            </a:r>
            <a:r>
              <a:rPr lang="en-IN" sz="1600" dirty="0" err="1">
                <a:latin typeface="Book Antiqua" panose="02040602050305030304" pitchFamily="18" charset="0"/>
              </a:rPr>
              <a:t>doi</a:t>
            </a:r>
            <a:r>
              <a:rPr lang="en-IN" sz="1600" dirty="0">
                <a:latin typeface="Book Antiqua" panose="02040602050305030304" pitchFamily="18" charset="0"/>
              </a:rPr>
              <a:t>: 10.1109/ICICT50816.2021.9358670.</a:t>
            </a:r>
            <a:endParaRPr lang="en-IN" sz="1600" dirty="0">
              <a:solidFill>
                <a:schemeClr val="accent4">
                  <a:lumMod val="75000"/>
                </a:schemeClr>
              </a:solidFill>
              <a:latin typeface="Book Antiqua" panose="02040602050305030304" pitchFamily="18" charset="0"/>
            </a:endParaRPr>
          </a:p>
        </p:txBody>
      </p:sp>
    </p:spTree>
    <p:extLst>
      <p:ext uri="{BB962C8B-B14F-4D97-AF65-F5344CB8AC3E}">
        <p14:creationId xmlns:p14="http://schemas.microsoft.com/office/powerpoint/2010/main" val="225927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E0B6B44D-CE68-BD0D-64E5-C260E13A10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46654"/>
            <a:ext cx="12192000" cy="6904653"/>
          </a:xfrm>
          <a:prstGeom prst="rect">
            <a:avLst/>
          </a:prstGeom>
        </p:spPr>
      </p:pic>
      <p:sp>
        <p:nvSpPr>
          <p:cNvPr id="4" name="TextBox 3">
            <a:extLst>
              <a:ext uri="{FF2B5EF4-FFF2-40B4-BE49-F238E27FC236}">
                <a16:creationId xmlns:a16="http://schemas.microsoft.com/office/drawing/2014/main" id="{3AE18BD2-393A-3507-996E-364EC836B484}"/>
              </a:ext>
            </a:extLst>
          </p:cNvPr>
          <p:cNvSpPr txBox="1"/>
          <p:nvPr/>
        </p:nvSpPr>
        <p:spPr>
          <a:xfrm>
            <a:off x="541176" y="2304661"/>
            <a:ext cx="5029200" cy="3323987"/>
          </a:xfrm>
          <a:prstGeom prst="rect">
            <a:avLst/>
          </a:prstGeom>
          <a:noFill/>
        </p:spPr>
        <p:txBody>
          <a:bodyPr wrap="square" rtlCol="0">
            <a:spAutoFit/>
          </a:bodyPr>
          <a:lstStyle/>
          <a:p>
            <a:pPr algn="ctr"/>
            <a:r>
              <a:rPr lang="en-IN" sz="9600" dirty="0">
                <a:solidFill>
                  <a:schemeClr val="tx2">
                    <a:lumMod val="10000"/>
                  </a:schemeClr>
                </a:solidFill>
                <a:latin typeface="Algerian" panose="04020705040A02060702" pitchFamily="82" charset="0"/>
              </a:rPr>
              <a:t>Thank you</a:t>
            </a:r>
          </a:p>
          <a:p>
            <a:endParaRPr lang="en-IN" dirty="0"/>
          </a:p>
        </p:txBody>
      </p:sp>
    </p:spTree>
    <p:extLst>
      <p:ext uri="{BB962C8B-B14F-4D97-AF65-F5344CB8AC3E}">
        <p14:creationId xmlns:p14="http://schemas.microsoft.com/office/powerpoint/2010/main" val="3566921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D9DE-9E0C-E01F-B3C1-85DC1C791BA0}"/>
              </a:ext>
            </a:extLst>
          </p:cNvPr>
          <p:cNvSpPr>
            <a:spLocks noGrp="1"/>
          </p:cNvSpPr>
          <p:nvPr>
            <p:ph type="title"/>
          </p:nvPr>
        </p:nvSpPr>
        <p:spPr/>
        <p:txBody>
          <a:bodyPr/>
          <a:lstStyle/>
          <a:p>
            <a:r>
              <a:rPr lang="en-IN" dirty="0">
                <a:solidFill>
                  <a:schemeClr val="accent4">
                    <a:lumMod val="50000"/>
                  </a:schemeClr>
                </a:solidFill>
                <a:latin typeface="Algerian" panose="04020705040A02060702" pitchFamily="82" charset="0"/>
              </a:rPr>
              <a:t>Team members</a:t>
            </a:r>
          </a:p>
        </p:txBody>
      </p:sp>
      <p:sp>
        <p:nvSpPr>
          <p:cNvPr id="3" name="Content Placeholder 2">
            <a:extLst>
              <a:ext uri="{FF2B5EF4-FFF2-40B4-BE49-F238E27FC236}">
                <a16:creationId xmlns:a16="http://schemas.microsoft.com/office/drawing/2014/main" id="{C75AB414-AED2-4282-41FB-0A320CD129E1}"/>
              </a:ext>
            </a:extLst>
          </p:cNvPr>
          <p:cNvSpPr>
            <a:spLocks noGrp="1"/>
          </p:cNvSpPr>
          <p:nvPr>
            <p:ph idx="1"/>
          </p:nvPr>
        </p:nvSpPr>
        <p:spPr/>
        <p:txBody>
          <a:bodyPr/>
          <a:lstStyle/>
          <a:p>
            <a:r>
              <a:rPr lang="en-IN" sz="1800" dirty="0">
                <a:latin typeface="Book Antiqua" panose="02040602050305030304" pitchFamily="18" charset="0"/>
              </a:rPr>
              <a:t>G </a:t>
            </a:r>
            <a:r>
              <a:rPr lang="en-IN" sz="1800" dirty="0" err="1">
                <a:latin typeface="Book Antiqua" panose="02040602050305030304" pitchFamily="18" charset="0"/>
              </a:rPr>
              <a:t>charan</a:t>
            </a:r>
            <a:r>
              <a:rPr lang="en-IN" sz="1800" dirty="0">
                <a:latin typeface="Book Antiqua" panose="02040602050305030304" pitchFamily="18" charset="0"/>
              </a:rPr>
              <a:t> </a:t>
            </a:r>
            <a:r>
              <a:rPr lang="en-IN" sz="1800" dirty="0" err="1">
                <a:latin typeface="Book Antiqua" panose="02040602050305030304" pitchFamily="18" charset="0"/>
              </a:rPr>
              <a:t>kumar</a:t>
            </a:r>
            <a:r>
              <a:rPr lang="en-IN" sz="1800" dirty="0">
                <a:latin typeface="Book Antiqua" panose="02040602050305030304" pitchFamily="18" charset="0"/>
              </a:rPr>
              <a:t> Naidu			99210042136	</a:t>
            </a:r>
          </a:p>
          <a:p>
            <a:r>
              <a:rPr lang="en-IN" sz="1800" dirty="0">
                <a:latin typeface="Book Antiqua" panose="02040602050305030304" pitchFamily="18" charset="0"/>
              </a:rPr>
              <a:t>K Dhanush				9921004888</a:t>
            </a:r>
          </a:p>
          <a:p>
            <a:r>
              <a:rPr lang="en-IN" sz="1800" dirty="0">
                <a:latin typeface="Book Antiqua" panose="02040602050305030304" pitchFamily="18" charset="0"/>
              </a:rPr>
              <a:t>J </a:t>
            </a:r>
            <a:r>
              <a:rPr lang="en-IN" sz="1800" dirty="0" err="1">
                <a:latin typeface="Book Antiqua" panose="02040602050305030304" pitchFamily="18" charset="0"/>
              </a:rPr>
              <a:t>yeshwanth</a:t>
            </a:r>
            <a:r>
              <a:rPr lang="en-IN" sz="1800" dirty="0">
                <a:latin typeface="Book Antiqua" panose="02040602050305030304" pitchFamily="18" charset="0"/>
              </a:rPr>
              <a:t>				9921004274</a:t>
            </a:r>
          </a:p>
          <a:p>
            <a:r>
              <a:rPr lang="en-IN" sz="1800" dirty="0">
                <a:latin typeface="Book Antiqua" panose="02040602050305030304" pitchFamily="18" charset="0"/>
              </a:rPr>
              <a:t>J </a:t>
            </a:r>
            <a:r>
              <a:rPr lang="en-IN" sz="1800" dirty="0" err="1">
                <a:latin typeface="Book Antiqua" panose="02040602050305030304" pitchFamily="18" charset="0"/>
              </a:rPr>
              <a:t>yugesh</a:t>
            </a:r>
            <a:r>
              <a:rPr lang="en-IN" sz="1800" dirty="0">
                <a:latin typeface="Book Antiqua" panose="02040602050305030304" pitchFamily="18" charset="0"/>
              </a:rPr>
              <a:t> babu				9921004275</a:t>
            </a:r>
          </a:p>
          <a:p>
            <a:r>
              <a:rPr lang="en-IN" sz="1800" dirty="0">
                <a:latin typeface="Book Antiqua" panose="02040602050305030304" pitchFamily="18" charset="0"/>
              </a:rPr>
              <a:t>G </a:t>
            </a:r>
            <a:r>
              <a:rPr lang="en-IN" sz="1800" dirty="0" err="1">
                <a:latin typeface="Book Antiqua" panose="02040602050305030304" pitchFamily="18" charset="0"/>
              </a:rPr>
              <a:t>pavan</a:t>
            </a:r>
            <a:r>
              <a:rPr lang="en-IN" sz="1800" dirty="0">
                <a:latin typeface="Book Antiqua" panose="02040602050305030304" pitchFamily="18" charset="0"/>
              </a:rPr>
              <a:t> </a:t>
            </a:r>
            <a:r>
              <a:rPr lang="en-IN" sz="1800" dirty="0" err="1">
                <a:latin typeface="Book Antiqua" panose="02040602050305030304" pitchFamily="18" charset="0"/>
              </a:rPr>
              <a:t>sai</a:t>
            </a:r>
            <a:r>
              <a:rPr lang="en-IN" sz="1800" dirty="0">
                <a:latin typeface="Book Antiqua" panose="02040602050305030304" pitchFamily="18" charset="0"/>
              </a:rPr>
              <a:t>				99210041195</a:t>
            </a:r>
          </a:p>
          <a:p>
            <a:pPr marL="0" indent="0">
              <a:buNone/>
            </a:pPr>
            <a:endParaRPr lang="en-IN" dirty="0"/>
          </a:p>
        </p:txBody>
      </p:sp>
      <p:sp>
        <p:nvSpPr>
          <p:cNvPr id="6" name="TextBox 5">
            <a:extLst>
              <a:ext uri="{FF2B5EF4-FFF2-40B4-BE49-F238E27FC236}">
                <a16:creationId xmlns:a16="http://schemas.microsoft.com/office/drawing/2014/main" id="{D8EB75B3-9F40-2781-C6AC-85026BD8B622}"/>
              </a:ext>
            </a:extLst>
          </p:cNvPr>
          <p:cNvSpPr txBox="1"/>
          <p:nvPr/>
        </p:nvSpPr>
        <p:spPr>
          <a:xfrm>
            <a:off x="10762861" y="681135"/>
            <a:ext cx="1348274" cy="954107"/>
          </a:xfrm>
          <a:prstGeom prst="rect">
            <a:avLst/>
          </a:prstGeom>
          <a:noFill/>
        </p:spPr>
        <p:txBody>
          <a:bodyPr wrap="square" rtlCol="0">
            <a:spAutoFit/>
          </a:bodyPr>
          <a:lstStyle/>
          <a:p>
            <a:pPr algn="ctr"/>
            <a:r>
              <a:rPr lang="en-IN" sz="2800" dirty="0">
                <a:latin typeface="Arial Black" panose="020B0A04020102020204" pitchFamily="34" charset="0"/>
              </a:rPr>
              <a:t>Batch</a:t>
            </a:r>
          </a:p>
          <a:p>
            <a:pPr algn="ctr"/>
            <a:r>
              <a:rPr lang="en-IN" sz="2800" dirty="0">
                <a:latin typeface="Arial Black" panose="020B0A04020102020204" pitchFamily="34" charset="0"/>
              </a:rPr>
              <a:t>3</a:t>
            </a:r>
          </a:p>
        </p:txBody>
      </p:sp>
    </p:spTree>
    <p:extLst>
      <p:ext uri="{BB962C8B-B14F-4D97-AF65-F5344CB8AC3E}">
        <p14:creationId xmlns:p14="http://schemas.microsoft.com/office/powerpoint/2010/main" val="111766128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DDA3-0E3A-B0E8-21A1-2237ADF57F3F}"/>
              </a:ext>
            </a:extLst>
          </p:cNvPr>
          <p:cNvSpPr>
            <a:spLocks noGrp="1"/>
          </p:cNvSpPr>
          <p:nvPr>
            <p:ph type="title"/>
          </p:nvPr>
        </p:nvSpPr>
        <p:spPr/>
        <p:txBody>
          <a:bodyPr/>
          <a:lstStyle/>
          <a:p>
            <a:r>
              <a:rPr lang="en-IN" sz="3600" dirty="0">
                <a:solidFill>
                  <a:srgbClr val="EF01E4"/>
                </a:solidFill>
                <a:latin typeface="Algerian" panose="04020705040A02060702" pitchFamily="82" charset="0"/>
              </a:rPr>
              <a:t>Abstract</a:t>
            </a:r>
            <a:endParaRPr lang="en-IN" dirty="0">
              <a:solidFill>
                <a:srgbClr val="EF01E4"/>
              </a:solidFill>
            </a:endParaRPr>
          </a:p>
        </p:txBody>
      </p:sp>
      <p:sp>
        <p:nvSpPr>
          <p:cNvPr id="3" name="Content Placeholder 2">
            <a:extLst>
              <a:ext uri="{FF2B5EF4-FFF2-40B4-BE49-F238E27FC236}">
                <a16:creationId xmlns:a16="http://schemas.microsoft.com/office/drawing/2014/main" id="{74570A0A-AF03-BCEC-E6EF-158B0C246273}"/>
              </a:ext>
            </a:extLst>
          </p:cNvPr>
          <p:cNvSpPr>
            <a:spLocks noGrp="1"/>
          </p:cNvSpPr>
          <p:nvPr>
            <p:ph idx="1"/>
          </p:nvPr>
        </p:nvSpPr>
        <p:spPr/>
        <p:txBody>
          <a:bodyPr/>
          <a:lstStyle/>
          <a:p>
            <a:r>
              <a:rPr lang="en-US" sz="1800" dirty="0">
                <a:latin typeface="Book Antiqua" panose="02040602050305030304" pitchFamily="18" charset="0"/>
              </a:rPr>
              <a:t>It is used in automobiles when the detector detects the rain it will automatically activates the windshield wipers of the vehicles.</a:t>
            </a:r>
          </a:p>
          <a:p>
            <a:r>
              <a:rPr lang="en-US" sz="1800" dirty="0">
                <a:latin typeface="Book Antiqua" panose="02040602050305030304" pitchFamily="18" charset="0"/>
              </a:rPr>
              <a:t> It can also be used in household for harvesting the rain water and increasing ground water storage instead of flowing it into drainage.</a:t>
            </a:r>
          </a:p>
          <a:p>
            <a:r>
              <a:rPr lang="en-US" sz="1800" dirty="0">
                <a:latin typeface="Book Antiqua" panose="02040602050305030304" pitchFamily="18" charset="0"/>
              </a:rPr>
              <a:t>So, the main purpose of this project is to prevent the material from rain, can be used in automobiles and in many other purposes. It is an easy and simple reliable circuit which can be constructed at a low cost.</a:t>
            </a:r>
            <a:endParaRPr lang="en-IN" sz="1800" dirty="0">
              <a:latin typeface="Book Antiqua" panose="02040602050305030304" pitchFamily="18" charset="0"/>
            </a:endParaRPr>
          </a:p>
          <a:p>
            <a:endParaRPr lang="en-IN" dirty="0"/>
          </a:p>
        </p:txBody>
      </p:sp>
    </p:spTree>
    <p:extLst>
      <p:ext uri="{BB962C8B-B14F-4D97-AF65-F5344CB8AC3E}">
        <p14:creationId xmlns:p14="http://schemas.microsoft.com/office/powerpoint/2010/main" val="16049522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21F23-0374-F9B8-F12C-9C7C7E0A6D42}"/>
              </a:ext>
            </a:extLst>
          </p:cNvPr>
          <p:cNvSpPr>
            <a:spLocks noGrp="1"/>
          </p:cNvSpPr>
          <p:nvPr>
            <p:ph type="title"/>
          </p:nvPr>
        </p:nvSpPr>
        <p:spPr/>
        <p:txBody>
          <a:bodyPr>
            <a:normAutofit/>
          </a:bodyPr>
          <a:lstStyle/>
          <a:p>
            <a:r>
              <a:rPr lang="en-IN" dirty="0">
                <a:solidFill>
                  <a:srgbClr val="EF01E4"/>
                </a:solidFill>
                <a:latin typeface="Algerian" panose="04020705040A02060702" pitchFamily="82" charset="0"/>
              </a:rPr>
              <a:t>Abstract</a:t>
            </a:r>
          </a:p>
        </p:txBody>
      </p:sp>
      <p:sp>
        <p:nvSpPr>
          <p:cNvPr id="3" name="Content Placeholder 2">
            <a:extLst>
              <a:ext uri="{FF2B5EF4-FFF2-40B4-BE49-F238E27FC236}">
                <a16:creationId xmlns:a16="http://schemas.microsoft.com/office/drawing/2014/main" id="{FE461B61-265D-AD3D-0C8C-31E958C50E7A}"/>
              </a:ext>
            </a:extLst>
          </p:cNvPr>
          <p:cNvSpPr>
            <a:spLocks noGrp="1"/>
          </p:cNvSpPr>
          <p:nvPr>
            <p:ph idx="1"/>
          </p:nvPr>
        </p:nvSpPr>
        <p:spPr/>
        <p:txBody>
          <a:bodyPr>
            <a:normAutofit/>
          </a:bodyPr>
          <a:lstStyle/>
          <a:p>
            <a:r>
              <a:rPr lang="en-US" sz="1800" dirty="0">
                <a:latin typeface="Book Antiqua" panose="02040602050305030304" pitchFamily="18" charset="0"/>
              </a:rPr>
              <a:t>Rain alarm project is a simple but very useful project which detects the rain and automatically triggers the alarm or buzzer.</a:t>
            </a:r>
          </a:p>
          <a:p>
            <a:r>
              <a:rPr lang="en-US" sz="1800" dirty="0">
                <a:latin typeface="Book Antiqua" panose="02040602050305030304" pitchFamily="18" charset="0"/>
              </a:rPr>
              <a:t>The sensor acts like a simple switch where the switch closes when it rains and is normally open when the rain stops. </a:t>
            </a:r>
          </a:p>
          <a:p>
            <a:r>
              <a:rPr lang="en-US" sz="1800" dirty="0">
                <a:latin typeface="Book Antiqua" panose="02040602050305030304" pitchFamily="18" charset="0"/>
              </a:rPr>
              <a:t>As water is basic need in everyone’s life. Saving the water and proper usage is very important. This project will trigger the alarm when it rains so we can make some actions for rain water harvesting and also to save the rain water for using it later for agriculture in fields. </a:t>
            </a:r>
          </a:p>
        </p:txBody>
      </p:sp>
    </p:spTree>
    <p:extLst>
      <p:ext uri="{BB962C8B-B14F-4D97-AF65-F5344CB8AC3E}">
        <p14:creationId xmlns:p14="http://schemas.microsoft.com/office/powerpoint/2010/main" val="120344116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EAFA-755D-DBA8-7BD3-285E4B3CEC87}"/>
              </a:ext>
            </a:extLst>
          </p:cNvPr>
          <p:cNvSpPr>
            <a:spLocks noGrp="1"/>
          </p:cNvSpPr>
          <p:nvPr>
            <p:ph type="title"/>
          </p:nvPr>
        </p:nvSpPr>
        <p:spPr>
          <a:xfrm>
            <a:off x="307181" y="245707"/>
            <a:ext cx="3856037" cy="1639884"/>
          </a:xfrm>
        </p:spPr>
        <p:txBody>
          <a:bodyPr/>
          <a:lstStyle/>
          <a:p>
            <a:r>
              <a:rPr lang="en-IN" dirty="0">
                <a:solidFill>
                  <a:schemeClr val="accent5">
                    <a:lumMod val="50000"/>
                  </a:schemeClr>
                </a:solidFill>
                <a:latin typeface="Algerian" panose="04020705040A02060702" pitchFamily="82" charset="0"/>
              </a:rPr>
              <a:t>Components Required</a:t>
            </a:r>
          </a:p>
        </p:txBody>
      </p:sp>
      <p:sp>
        <p:nvSpPr>
          <p:cNvPr id="9" name="Content Placeholder 8">
            <a:extLst>
              <a:ext uri="{FF2B5EF4-FFF2-40B4-BE49-F238E27FC236}">
                <a16:creationId xmlns:a16="http://schemas.microsoft.com/office/drawing/2014/main" id="{6A17C71C-1EE7-B8BD-66D1-3C1D00BD3A26}"/>
              </a:ext>
            </a:extLst>
          </p:cNvPr>
          <p:cNvSpPr>
            <a:spLocks noGrp="1"/>
          </p:cNvSpPr>
          <p:nvPr>
            <p:ph idx="1"/>
          </p:nvPr>
        </p:nvSpPr>
        <p:spPr>
          <a:xfrm>
            <a:off x="5495731" y="1885591"/>
            <a:ext cx="5561009" cy="4335624"/>
          </a:xfrm>
        </p:spPr>
        <p:txBody>
          <a:bodyPr>
            <a:normAutofit/>
          </a:bodyPr>
          <a:lstStyle/>
          <a:p>
            <a:pPr marL="0" indent="0">
              <a:buNone/>
            </a:pPr>
            <a:r>
              <a:rPr lang="en-IN" sz="2000" dirty="0"/>
              <a:t>Buzzer</a:t>
            </a:r>
          </a:p>
          <a:p>
            <a:pPr marL="0" indent="0">
              <a:buNone/>
            </a:pPr>
            <a:r>
              <a:rPr lang="en-IN" sz="2000" dirty="0"/>
              <a:t>Male to Male Jumper Wires</a:t>
            </a:r>
          </a:p>
          <a:p>
            <a:pPr marL="0" indent="0">
              <a:buNone/>
            </a:pPr>
            <a:r>
              <a:rPr lang="en-IN" sz="2000" dirty="0"/>
              <a:t>Male to Female jumper Wires</a:t>
            </a:r>
          </a:p>
          <a:p>
            <a:pPr marL="0" indent="0">
              <a:buNone/>
            </a:pPr>
            <a:r>
              <a:rPr lang="en-IN" sz="2000" dirty="0"/>
              <a:t>Hard Jumper Wire</a:t>
            </a:r>
          </a:p>
          <a:p>
            <a:pPr marL="0" indent="0">
              <a:buNone/>
            </a:pPr>
            <a:r>
              <a:rPr lang="en-IN" sz="2000" dirty="0"/>
              <a:t>Battery clip</a:t>
            </a:r>
          </a:p>
          <a:p>
            <a:pPr marL="0" indent="0">
              <a:buNone/>
            </a:pPr>
            <a:r>
              <a:rPr lang="en-IN" sz="2000" dirty="0"/>
              <a:t>Battery 9v</a:t>
            </a:r>
          </a:p>
          <a:p>
            <a:pPr marL="0" indent="0">
              <a:buNone/>
            </a:pPr>
            <a:r>
              <a:rPr lang="en-IN" sz="2000" dirty="0"/>
              <a:t>Arduino IDE</a:t>
            </a:r>
          </a:p>
        </p:txBody>
      </p:sp>
      <p:sp>
        <p:nvSpPr>
          <p:cNvPr id="4" name="Text Placeholder 3">
            <a:extLst>
              <a:ext uri="{FF2B5EF4-FFF2-40B4-BE49-F238E27FC236}">
                <a16:creationId xmlns:a16="http://schemas.microsoft.com/office/drawing/2014/main" id="{35ECC5CF-9015-CFF1-4A01-1F16532E49A3}"/>
              </a:ext>
            </a:extLst>
          </p:cNvPr>
          <p:cNvSpPr>
            <a:spLocks noGrp="1"/>
          </p:cNvSpPr>
          <p:nvPr>
            <p:ph type="body" sz="half" idx="2"/>
          </p:nvPr>
        </p:nvSpPr>
        <p:spPr>
          <a:xfrm>
            <a:off x="307181" y="2152260"/>
            <a:ext cx="4470400" cy="4460033"/>
          </a:xfrm>
        </p:spPr>
        <p:txBody>
          <a:bodyPr>
            <a:normAutofit/>
          </a:bodyPr>
          <a:lstStyle/>
          <a:p>
            <a:r>
              <a:rPr lang="en-IN" sz="2000" dirty="0"/>
              <a:t>Breadboard</a:t>
            </a:r>
          </a:p>
          <a:p>
            <a:r>
              <a:rPr lang="en-IN" sz="2000" dirty="0"/>
              <a:t>Arduino Uno</a:t>
            </a:r>
          </a:p>
          <a:p>
            <a:r>
              <a:rPr lang="en-IN" sz="2000" dirty="0"/>
              <a:t>16x2 LCD Display</a:t>
            </a:r>
          </a:p>
          <a:p>
            <a:r>
              <a:rPr lang="en-IN" sz="2000" dirty="0"/>
              <a:t>Rain Sensor Module</a:t>
            </a:r>
          </a:p>
          <a:p>
            <a:r>
              <a:rPr lang="en-IN" sz="2000" dirty="0"/>
              <a:t>Push Button</a:t>
            </a:r>
          </a:p>
          <a:p>
            <a:r>
              <a:rPr lang="en-IN" sz="2000" dirty="0"/>
              <a:t>10k Variable Resistor</a:t>
            </a:r>
          </a:p>
          <a:p>
            <a:r>
              <a:rPr lang="en-IN" sz="2000" dirty="0"/>
              <a:t>100R Resistor x 3</a:t>
            </a:r>
          </a:p>
          <a:p>
            <a:r>
              <a:rPr lang="en-IN" sz="2000" dirty="0"/>
              <a:t>Green LED &amp; Red LED</a:t>
            </a:r>
          </a:p>
          <a:p>
            <a:endParaRPr lang="en-IN" dirty="0"/>
          </a:p>
        </p:txBody>
      </p:sp>
    </p:spTree>
    <p:extLst>
      <p:ext uri="{BB962C8B-B14F-4D97-AF65-F5344CB8AC3E}">
        <p14:creationId xmlns:p14="http://schemas.microsoft.com/office/powerpoint/2010/main" val="159752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79BC-0AFB-B922-01D0-3485D4EF0995}"/>
              </a:ext>
            </a:extLst>
          </p:cNvPr>
          <p:cNvSpPr>
            <a:spLocks noGrp="1"/>
          </p:cNvSpPr>
          <p:nvPr>
            <p:ph type="title"/>
          </p:nvPr>
        </p:nvSpPr>
        <p:spPr/>
        <p:txBody>
          <a:bodyPr/>
          <a:lstStyle/>
          <a:p>
            <a:r>
              <a:rPr lang="en-IN" dirty="0">
                <a:solidFill>
                  <a:schemeClr val="accent5">
                    <a:lumMod val="50000"/>
                  </a:schemeClr>
                </a:solidFill>
                <a:latin typeface="Algerian" panose="04020705040A02060702" pitchFamily="82" charset="0"/>
              </a:rPr>
              <a:t>Components Required</a:t>
            </a:r>
            <a:endParaRPr lang="en-IN" dirty="0"/>
          </a:p>
        </p:txBody>
      </p:sp>
      <p:pic>
        <p:nvPicPr>
          <p:cNvPr id="3" name="Picture 4" descr="Arduino Uno - Wikipedia">
            <a:extLst>
              <a:ext uri="{FF2B5EF4-FFF2-40B4-BE49-F238E27FC236}">
                <a16:creationId xmlns:a16="http://schemas.microsoft.com/office/drawing/2014/main" id="{508CD9A8-143D-6332-D6B2-548D6610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331" y="265601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LCD 16x2: Pin Configuration, Features and Its Working">
            <a:extLst>
              <a:ext uri="{FF2B5EF4-FFF2-40B4-BE49-F238E27FC236}">
                <a16:creationId xmlns:a16="http://schemas.microsoft.com/office/drawing/2014/main" id="{1BFC7BEA-5A56-EA8D-1622-A36ED0B36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923" y="2959260"/>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Raindrops Detection sensor modue rain module weather module Humidity For  Arduino : Amazon.in: Industrial &amp; Scientific">
            <a:extLst>
              <a:ext uri="{FF2B5EF4-FFF2-40B4-BE49-F238E27FC236}">
                <a16:creationId xmlns:a16="http://schemas.microsoft.com/office/drawing/2014/main" id="{6E4C52D4-BFB0-2513-C041-B7FB0E3B5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1491" y="2656016"/>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8930B4-D2AB-376C-C246-A803670B9A85}"/>
              </a:ext>
            </a:extLst>
          </p:cNvPr>
          <p:cNvSpPr txBox="1"/>
          <p:nvPr/>
        </p:nvSpPr>
        <p:spPr>
          <a:xfrm>
            <a:off x="816330" y="5113176"/>
            <a:ext cx="2143125" cy="671804"/>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Arduino Uno</a:t>
            </a:r>
          </a:p>
          <a:p>
            <a:endParaRPr lang="en-IN" dirty="0"/>
          </a:p>
        </p:txBody>
      </p:sp>
      <p:sp>
        <p:nvSpPr>
          <p:cNvPr id="8" name="TextBox 7">
            <a:extLst>
              <a:ext uri="{FF2B5EF4-FFF2-40B4-BE49-F238E27FC236}">
                <a16:creationId xmlns:a16="http://schemas.microsoft.com/office/drawing/2014/main" id="{EA151CCE-A200-0010-1E3E-1CD54698AAD9}"/>
              </a:ext>
            </a:extLst>
          </p:cNvPr>
          <p:cNvSpPr txBox="1"/>
          <p:nvPr/>
        </p:nvSpPr>
        <p:spPr>
          <a:xfrm>
            <a:off x="4134701" y="5113176"/>
            <a:ext cx="2705100" cy="671804"/>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16x2 LCD Display</a:t>
            </a:r>
          </a:p>
          <a:p>
            <a:endParaRPr lang="en-IN" dirty="0"/>
          </a:p>
        </p:txBody>
      </p:sp>
      <p:sp>
        <p:nvSpPr>
          <p:cNvPr id="9" name="TextBox 8">
            <a:extLst>
              <a:ext uri="{FF2B5EF4-FFF2-40B4-BE49-F238E27FC236}">
                <a16:creationId xmlns:a16="http://schemas.microsoft.com/office/drawing/2014/main" id="{3DB30901-0D37-BDC2-EB1E-BE1D8526A271}"/>
              </a:ext>
            </a:extLst>
          </p:cNvPr>
          <p:cNvSpPr txBox="1"/>
          <p:nvPr/>
        </p:nvSpPr>
        <p:spPr>
          <a:xfrm>
            <a:off x="8271491" y="5113176"/>
            <a:ext cx="2143125" cy="630942"/>
          </a:xfrm>
          <a:prstGeom prst="rect">
            <a:avLst/>
          </a:prstGeom>
          <a:noFill/>
        </p:spPr>
        <p:txBody>
          <a:bodyPr wrap="square" rtlCol="0">
            <a:spAutoFit/>
          </a:bodyPr>
          <a:lstStyle/>
          <a:p>
            <a:pPr algn="ctr"/>
            <a:r>
              <a:rPr lang="en-IN" sz="1700" dirty="0">
                <a:solidFill>
                  <a:schemeClr val="bg1">
                    <a:lumMod val="95000"/>
                    <a:lumOff val="5000"/>
                  </a:schemeClr>
                </a:solidFill>
                <a:latin typeface="Book Antiqua" panose="02040602050305030304" pitchFamily="18" charset="0"/>
              </a:rPr>
              <a:t>Rain Sensor Module</a:t>
            </a:r>
          </a:p>
          <a:p>
            <a:endParaRPr lang="en-IN" dirty="0"/>
          </a:p>
        </p:txBody>
      </p:sp>
    </p:spTree>
    <p:extLst>
      <p:ext uri="{BB962C8B-B14F-4D97-AF65-F5344CB8AC3E}">
        <p14:creationId xmlns:p14="http://schemas.microsoft.com/office/powerpoint/2010/main" val="41251326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B63B-4C49-81E8-B9D3-DBE4D0C00D48}"/>
              </a:ext>
            </a:extLst>
          </p:cNvPr>
          <p:cNvSpPr>
            <a:spLocks noGrp="1"/>
          </p:cNvSpPr>
          <p:nvPr>
            <p:ph type="title"/>
          </p:nvPr>
        </p:nvSpPr>
        <p:spPr/>
        <p:txBody>
          <a:bodyPr/>
          <a:lstStyle/>
          <a:p>
            <a:r>
              <a:rPr lang="en-IN" dirty="0">
                <a:solidFill>
                  <a:schemeClr val="accent5">
                    <a:lumMod val="50000"/>
                  </a:schemeClr>
                </a:solidFill>
                <a:latin typeface="Algerian" panose="04020705040A02060702" pitchFamily="82" charset="0"/>
              </a:rPr>
              <a:t>Components Required</a:t>
            </a:r>
            <a:endParaRPr lang="en-IN" dirty="0"/>
          </a:p>
        </p:txBody>
      </p:sp>
      <p:pic>
        <p:nvPicPr>
          <p:cNvPr id="3" name="Picture 12" descr="Mini Push Button Switch">
            <a:extLst>
              <a:ext uri="{FF2B5EF4-FFF2-40B4-BE49-F238E27FC236}">
                <a16:creationId xmlns:a16="http://schemas.microsoft.com/office/drawing/2014/main" id="{037CADB4-D8CB-4A66-0D44-7BA751622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323" y="275744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10k Resistor Color Code- All Resistor Guide - SM Tech">
            <a:extLst>
              <a:ext uri="{FF2B5EF4-FFF2-40B4-BE49-F238E27FC236}">
                <a16:creationId xmlns:a16="http://schemas.microsoft.com/office/drawing/2014/main" id="{EAD993EC-E102-6489-E826-1D6A1FE0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501" y="3362479"/>
            <a:ext cx="2857500" cy="1133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RISARYA RTS-R-100 OHM, METAL FILM RESISTOR, 1%, 1/4 WATT Fixed Resistor  Price in India - Buy RISARYA RTS-R-100 OHM, METAL FILM RESISTOR, 1%, 1/4  WATT Fixed Resistor online at Flipkart.com">
            <a:extLst>
              <a:ext uri="{FF2B5EF4-FFF2-40B4-BE49-F238E27FC236}">
                <a16:creationId xmlns:a16="http://schemas.microsoft.com/office/drawing/2014/main" id="{48A110DF-6119-80C8-FAF8-A85A19843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985" y="2981284"/>
            <a:ext cx="2695575" cy="1695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55A6AE-E0E9-572E-D594-924669EAB1CF}"/>
              </a:ext>
            </a:extLst>
          </p:cNvPr>
          <p:cNvSpPr txBox="1"/>
          <p:nvPr/>
        </p:nvSpPr>
        <p:spPr>
          <a:xfrm>
            <a:off x="844322" y="5346474"/>
            <a:ext cx="2143125"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Push Button</a:t>
            </a:r>
          </a:p>
          <a:p>
            <a:endParaRPr lang="en-IN" dirty="0"/>
          </a:p>
        </p:txBody>
      </p:sp>
      <p:sp>
        <p:nvSpPr>
          <p:cNvPr id="8" name="TextBox 7">
            <a:extLst>
              <a:ext uri="{FF2B5EF4-FFF2-40B4-BE49-F238E27FC236}">
                <a16:creationId xmlns:a16="http://schemas.microsoft.com/office/drawing/2014/main" id="{2371475C-83E4-91C5-D189-06B00907EFD9}"/>
              </a:ext>
            </a:extLst>
          </p:cNvPr>
          <p:cNvSpPr txBox="1"/>
          <p:nvPr/>
        </p:nvSpPr>
        <p:spPr>
          <a:xfrm>
            <a:off x="4058501" y="5243805"/>
            <a:ext cx="2857500"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10k Variable Resistor</a:t>
            </a:r>
          </a:p>
          <a:p>
            <a:endParaRPr lang="en-IN" dirty="0"/>
          </a:p>
        </p:txBody>
      </p:sp>
      <p:sp>
        <p:nvSpPr>
          <p:cNvPr id="9" name="TextBox 8">
            <a:extLst>
              <a:ext uri="{FF2B5EF4-FFF2-40B4-BE49-F238E27FC236}">
                <a16:creationId xmlns:a16="http://schemas.microsoft.com/office/drawing/2014/main" id="{C57E82D5-4BF4-10E8-06DB-C6B17AEAEED3}"/>
              </a:ext>
            </a:extLst>
          </p:cNvPr>
          <p:cNvSpPr txBox="1"/>
          <p:nvPr/>
        </p:nvSpPr>
        <p:spPr>
          <a:xfrm>
            <a:off x="7817985" y="5243805"/>
            <a:ext cx="2695575"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100R Resistor x 3</a:t>
            </a:r>
          </a:p>
          <a:p>
            <a:endParaRPr lang="en-IN" dirty="0"/>
          </a:p>
        </p:txBody>
      </p:sp>
    </p:spTree>
    <p:extLst>
      <p:ext uri="{BB962C8B-B14F-4D97-AF65-F5344CB8AC3E}">
        <p14:creationId xmlns:p14="http://schemas.microsoft.com/office/powerpoint/2010/main" val="114792183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F5CF-3AF9-C680-084E-9C7C37D2A6E0}"/>
              </a:ext>
            </a:extLst>
          </p:cNvPr>
          <p:cNvSpPr>
            <a:spLocks noGrp="1"/>
          </p:cNvSpPr>
          <p:nvPr>
            <p:ph type="title"/>
          </p:nvPr>
        </p:nvSpPr>
        <p:spPr/>
        <p:txBody>
          <a:bodyPr/>
          <a:lstStyle/>
          <a:p>
            <a:r>
              <a:rPr lang="en-IN" dirty="0">
                <a:solidFill>
                  <a:schemeClr val="accent5">
                    <a:lumMod val="50000"/>
                  </a:schemeClr>
                </a:solidFill>
                <a:latin typeface="Algerian" panose="04020705040A02060702" pitchFamily="82" charset="0"/>
              </a:rPr>
              <a:t>Components Required</a:t>
            </a:r>
            <a:endParaRPr lang="en-IN" dirty="0"/>
          </a:p>
        </p:txBody>
      </p:sp>
      <p:pic>
        <p:nvPicPr>
          <p:cNvPr id="2050" name="Picture 2" descr="Green Red Led Close Up Shot Stock Photo, Picture And Royalty Free Image.  Image 5173280.">
            <a:extLst>
              <a:ext uri="{FF2B5EF4-FFF2-40B4-BE49-F238E27FC236}">
                <a16:creationId xmlns:a16="http://schemas.microsoft.com/office/drawing/2014/main" id="{A90FAD47-8202-F0A4-DCD2-09301CAF7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05" y="2591966"/>
            <a:ext cx="17430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ni Piezo Buzzer">
            <a:extLst>
              <a:ext uri="{FF2B5EF4-FFF2-40B4-BE49-F238E27FC236}">
                <a16:creationId xmlns:a16="http://schemas.microsoft.com/office/drawing/2014/main" id="{53793BAC-51FA-5CBA-370E-9899B268C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021" y="288070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4.: Male to Male jumper Wire | Download Scientific Diagram">
            <a:extLst>
              <a:ext uri="{FF2B5EF4-FFF2-40B4-BE49-F238E27FC236}">
                <a16:creationId xmlns:a16="http://schemas.microsoft.com/office/drawing/2014/main" id="{46C5548C-4E7C-F6A3-2080-9B7C22055A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0240" y="3028347"/>
            <a:ext cx="2476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3115C5-72AB-7CAE-257A-F831561ECD6E}"/>
              </a:ext>
            </a:extLst>
          </p:cNvPr>
          <p:cNvSpPr txBox="1"/>
          <p:nvPr/>
        </p:nvSpPr>
        <p:spPr>
          <a:xfrm>
            <a:off x="680321" y="5643107"/>
            <a:ext cx="2604055" cy="646331"/>
          </a:xfrm>
          <a:prstGeom prst="rect">
            <a:avLst/>
          </a:prstGeom>
          <a:noFill/>
        </p:spPr>
        <p:txBody>
          <a:bodyPr wrap="square" rtlCol="0">
            <a:spAutoFit/>
          </a:bodyPr>
          <a:lstStyle/>
          <a:p>
            <a:r>
              <a:rPr lang="en-IN" sz="1800" dirty="0">
                <a:solidFill>
                  <a:schemeClr val="bg1">
                    <a:lumMod val="95000"/>
                    <a:lumOff val="5000"/>
                  </a:schemeClr>
                </a:solidFill>
                <a:latin typeface="Book Antiqua" panose="02040602050305030304" pitchFamily="18" charset="0"/>
              </a:rPr>
              <a:t>Green LED &amp; Red LED</a:t>
            </a:r>
          </a:p>
          <a:p>
            <a:endParaRPr lang="en-IN" dirty="0"/>
          </a:p>
        </p:txBody>
      </p:sp>
      <p:sp>
        <p:nvSpPr>
          <p:cNvPr id="5" name="TextBox 4">
            <a:extLst>
              <a:ext uri="{FF2B5EF4-FFF2-40B4-BE49-F238E27FC236}">
                <a16:creationId xmlns:a16="http://schemas.microsoft.com/office/drawing/2014/main" id="{B85442E7-3B30-F6AC-D19E-B865B7988574}"/>
              </a:ext>
            </a:extLst>
          </p:cNvPr>
          <p:cNvSpPr txBox="1"/>
          <p:nvPr/>
        </p:nvSpPr>
        <p:spPr>
          <a:xfrm>
            <a:off x="4166021" y="5624899"/>
            <a:ext cx="2143125" cy="646331"/>
          </a:xfrm>
          <a:prstGeom prst="rect">
            <a:avLst/>
          </a:prstGeom>
          <a:noFill/>
        </p:spPr>
        <p:txBody>
          <a:bodyPr wrap="square" rtlCol="0">
            <a:spAutoFit/>
          </a:bodyPr>
          <a:lstStyle/>
          <a:p>
            <a:pPr algn="ctr"/>
            <a:r>
              <a:rPr lang="en-IN" sz="1800" dirty="0">
                <a:solidFill>
                  <a:schemeClr val="bg1">
                    <a:lumMod val="95000"/>
                    <a:lumOff val="5000"/>
                  </a:schemeClr>
                </a:solidFill>
                <a:latin typeface="Book Antiqua" panose="02040602050305030304" pitchFamily="18" charset="0"/>
              </a:rPr>
              <a:t>Buzzer</a:t>
            </a:r>
          </a:p>
          <a:p>
            <a:endParaRPr lang="en-IN" dirty="0"/>
          </a:p>
        </p:txBody>
      </p:sp>
      <p:sp>
        <p:nvSpPr>
          <p:cNvPr id="6" name="TextBox 5">
            <a:extLst>
              <a:ext uri="{FF2B5EF4-FFF2-40B4-BE49-F238E27FC236}">
                <a16:creationId xmlns:a16="http://schemas.microsoft.com/office/drawing/2014/main" id="{7BACE8A2-7F55-B15B-C1E3-BCD6D9C5C57E}"/>
              </a:ext>
            </a:extLst>
          </p:cNvPr>
          <p:cNvSpPr txBox="1"/>
          <p:nvPr/>
        </p:nvSpPr>
        <p:spPr>
          <a:xfrm>
            <a:off x="7638467" y="5578732"/>
            <a:ext cx="2700046" cy="369332"/>
          </a:xfrm>
          <a:prstGeom prst="rect">
            <a:avLst/>
          </a:prstGeom>
          <a:noFill/>
        </p:spPr>
        <p:txBody>
          <a:bodyPr wrap="square" rtlCol="0">
            <a:spAutoFit/>
          </a:bodyPr>
          <a:lstStyle/>
          <a:p>
            <a:pPr algn="ctr"/>
            <a:r>
              <a:rPr lang="en-IN" dirty="0">
                <a:solidFill>
                  <a:schemeClr val="bg1">
                    <a:lumMod val="95000"/>
                    <a:lumOff val="5000"/>
                  </a:schemeClr>
                </a:solidFill>
                <a:latin typeface="Book Antiqua" panose="02040602050305030304" pitchFamily="18" charset="0"/>
              </a:rPr>
              <a:t>Jumper Wires</a:t>
            </a:r>
          </a:p>
        </p:txBody>
      </p:sp>
    </p:spTree>
    <p:extLst>
      <p:ext uri="{BB962C8B-B14F-4D97-AF65-F5344CB8AC3E}">
        <p14:creationId xmlns:p14="http://schemas.microsoft.com/office/powerpoint/2010/main" val="74489569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341</TotalTime>
  <Words>1211</Words>
  <Application>Microsoft Office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Arial Black</vt:lpstr>
      <vt:lpstr>Berlin Sans FB Demi</vt:lpstr>
      <vt:lpstr>Book Antiqua</vt:lpstr>
      <vt:lpstr>Calibri</vt:lpstr>
      <vt:lpstr>Tw Cen MT</vt:lpstr>
      <vt:lpstr>Circuit</vt:lpstr>
      <vt:lpstr>Rain detection   alarm circuit using arduino</vt:lpstr>
      <vt:lpstr>List of contents</vt:lpstr>
      <vt:lpstr>Team members</vt:lpstr>
      <vt:lpstr>Abstract</vt:lpstr>
      <vt:lpstr>Abstract</vt:lpstr>
      <vt:lpstr>Components Required</vt:lpstr>
      <vt:lpstr>Components Required</vt:lpstr>
      <vt:lpstr>Components Required</vt:lpstr>
      <vt:lpstr>Components Required</vt:lpstr>
      <vt:lpstr>Components Required</vt:lpstr>
      <vt:lpstr>Block Diagram</vt:lpstr>
      <vt:lpstr>Circuit diagram</vt:lpstr>
      <vt:lpstr>methodology</vt:lpstr>
      <vt:lpstr>methodology</vt:lpstr>
      <vt:lpstr>Arduino ide program</vt:lpstr>
      <vt:lpstr>Arduino ide program</vt:lpstr>
      <vt:lpstr>Arduino ide program</vt:lpstr>
      <vt:lpstr>Arduino ide program</vt:lpstr>
      <vt:lpstr>Arduino ide program</vt:lpstr>
      <vt:lpstr>applications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Rain detection alaram circuit</dc:title>
  <dc:creator>Hariteja Reddy</dc:creator>
  <cp:lastModifiedBy>Hariteja Reddy</cp:lastModifiedBy>
  <cp:revision>9</cp:revision>
  <dcterms:created xsi:type="dcterms:W3CDTF">2022-09-21T15:14:44Z</dcterms:created>
  <dcterms:modified xsi:type="dcterms:W3CDTF">2022-09-25T10:05:32Z</dcterms:modified>
</cp:coreProperties>
</file>